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7" r:id="rId1"/>
  </p:sldMasterIdLst>
  <p:notesMasterIdLst>
    <p:notesMasterId r:id="rId32"/>
  </p:notesMasterIdLst>
  <p:handoutMasterIdLst>
    <p:handoutMasterId r:id="rId33"/>
  </p:handoutMasterIdLst>
  <p:sldIdLst>
    <p:sldId id="576" r:id="rId2"/>
    <p:sldId id="643" r:id="rId3"/>
    <p:sldId id="568" r:id="rId4"/>
    <p:sldId id="455" r:id="rId5"/>
    <p:sldId id="524" r:id="rId6"/>
    <p:sldId id="580" r:id="rId7"/>
    <p:sldId id="598" r:id="rId8"/>
    <p:sldId id="476" r:id="rId9"/>
    <p:sldId id="646" r:id="rId10"/>
    <p:sldId id="484" r:id="rId11"/>
    <p:sldId id="642" r:id="rId12"/>
    <p:sldId id="485" r:id="rId13"/>
    <p:sldId id="477" r:id="rId14"/>
    <p:sldId id="644" r:id="rId15"/>
    <p:sldId id="611" r:id="rId16"/>
    <p:sldId id="609" r:id="rId17"/>
    <p:sldId id="647" r:id="rId18"/>
    <p:sldId id="624" r:id="rId19"/>
    <p:sldId id="608" r:id="rId20"/>
    <p:sldId id="627" r:id="rId21"/>
    <p:sldId id="625" r:id="rId22"/>
    <p:sldId id="648" r:id="rId23"/>
    <p:sldId id="626" r:id="rId24"/>
    <p:sldId id="616" r:id="rId25"/>
    <p:sldId id="617" r:id="rId26"/>
    <p:sldId id="545" r:id="rId27"/>
    <p:sldId id="645" r:id="rId28"/>
    <p:sldId id="618" r:id="rId29"/>
    <p:sldId id="649" r:id="rId30"/>
    <p:sldId id="591" r:id="rId31"/>
  </p:sldIdLst>
  <p:sldSz cx="9144000" cy="6858000" type="screen4x3"/>
  <p:notesSz cx="6781800" cy="9926638"/>
  <p:custShowLst>
    <p:custShow name="KooGr 11.04.2012" id="0">
      <p:sldLst/>
    </p:custShow>
  </p:custShowLst>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13F96B"/>
    <a:srgbClr val="F319C9"/>
    <a:srgbClr val="1B9538"/>
    <a:srgbClr val="FF99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17" autoAdjust="0"/>
    <p:restoredTop sz="63952" autoAdjust="0"/>
  </p:normalViewPr>
  <p:slideViewPr>
    <p:cSldViewPr>
      <p:cViewPr>
        <p:scale>
          <a:sx n="84" d="100"/>
          <a:sy n="84" d="100"/>
        </p:scale>
        <p:origin x="-474" y="1080"/>
      </p:cViewPr>
      <p:guideLst>
        <p:guide orient="horz" pos="2682"/>
        <p:guide pos="55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6" d="100"/>
        <a:sy n="76" d="100"/>
      </p:scale>
      <p:origin x="0" y="1284"/>
    </p:cViewPr>
  </p:sorterViewPr>
  <p:notesViewPr>
    <p:cSldViewPr>
      <p:cViewPr>
        <p:scale>
          <a:sx n="85" d="100"/>
          <a:sy n="85" d="100"/>
        </p:scale>
        <p:origin x="-444" y="516"/>
      </p:cViewPr>
      <p:guideLst>
        <p:guide orient="horz" pos="3126"/>
        <p:guide pos="2136"/>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0"/>
            <a:ext cx="2938982" cy="495793"/>
          </a:xfrm>
          <a:prstGeom prst="rect">
            <a:avLst/>
          </a:prstGeom>
        </p:spPr>
        <p:txBody>
          <a:bodyPr vert="horz" lIns="88130" tIns="44065" rIns="88130" bIns="44065" rtlCol="0"/>
          <a:lstStyle>
            <a:lvl1pPr algn="l">
              <a:defRPr sz="1200"/>
            </a:lvl1pPr>
          </a:lstStyle>
          <a:p>
            <a:endParaRPr lang="de-DE" dirty="0"/>
          </a:p>
        </p:txBody>
      </p:sp>
      <p:sp>
        <p:nvSpPr>
          <p:cNvPr id="3" name="Datumsplatzhalter 2"/>
          <p:cNvSpPr>
            <a:spLocks noGrp="1"/>
          </p:cNvSpPr>
          <p:nvPr>
            <p:ph type="dt" sz="quarter" idx="1"/>
          </p:nvPr>
        </p:nvSpPr>
        <p:spPr>
          <a:xfrm>
            <a:off x="3841302" y="0"/>
            <a:ext cx="2938982" cy="495793"/>
          </a:xfrm>
          <a:prstGeom prst="rect">
            <a:avLst/>
          </a:prstGeom>
        </p:spPr>
        <p:txBody>
          <a:bodyPr vert="horz" lIns="88130" tIns="44065" rIns="88130" bIns="44065" rtlCol="0"/>
          <a:lstStyle>
            <a:lvl1pPr algn="r">
              <a:defRPr sz="1200"/>
            </a:lvl1pPr>
          </a:lstStyle>
          <a:p>
            <a:fld id="{22A1B562-8203-461B-B6EF-F1C426CAB517}" type="datetimeFigureOut">
              <a:rPr lang="de-DE" smtClean="0"/>
              <a:pPr/>
              <a:t>31.05.2013</a:t>
            </a:fld>
            <a:endParaRPr lang="de-DE" dirty="0"/>
          </a:p>
        </p:txBody>
      </p:sp>
      <p:sp>
        <p:nvSpPr>
          <p:cNvPr id="4" name="Fußzeilenplatzhalter 3"/>
          <p:cNvSpPr>
            <a:spLocks noGrp="1"/>
          </p:cNvSpPr>
          <p:nvPr>
            <p:ph type="ftr" sz="quarter" idx="2"/>
          </p:nvPr>
        </p:nvSpPr>
        <p:spPr>
          <a:xfrm>
            <a:off x="1" y="9429305"/>
            <a:ext cx="2938982" cy="495793"/>
          </a:xfrm>
          <a:prstGeom prst="rect">
            <a:avLst/>
          </a:prstGeom>
        </p:spPr>
        <p:txBody>
          <a:bodyPr vert="horz" lIns="88130" tIns="44065" rIns="88130" bIns="44065" rtlCol="0" anchor="b"/>
          <a:lstStyle>
            <a:lvl1pPr algn="l">
              <a:defRPr sz="1200"/>
            </a:lvl1pPr>
          </a:lstStyle>
          <a:p>
            <a:endParaRPr lang="de-DE" dirty="0"/>
          </a:p>
        </p:txBody>
      </p:sp>
      <p:sp>
        <p:nvSpPr>
          <p:cNvPr id="5" name="Foliennummernplatzhalter 4"/>
          <p:cNvSpPr>
            <a:spLocks noGrp="1"/>
          </p:cNvSpPr>
          <p:nvPr>
            <p:ph type="sldNum" sz="quarter" idx="3"/>
          </p:nvPr>
        </p:nvSpPr>
        <p:spPr>
          <a:xfrm>
            <a:off x="3841302" y="9429305"/>
            <a:ext cx="2938982" cy="495793"/>
          </a:xfrm>
          <a:prstGeom prst="rect">
            <a:avLst/>
          </a:prstGeom>
        </p:spPr>
        <p:txBody>
          <a:bodyPr vert="horz" lIns="88130" tIns="44065" rIns="88130" bIns="44065" rtlCol="0" anchor="b"/>
          <a:lstStyle>
            <a:lvl1pPr algn="r">
              <a:defRPr sz="1200"/>
            </a:lvl1pPr>
          </a:lstStyle>
          <a:p>
            <a:fld id="{E3D9F6F1-9F7A-4DD2-993C-4D1A0183E591}" type="slidenum">
              <a:rPr lang="de-DE" smtClean="0"/>
              <a:pPr/>
              <a:t>‹Nr.›</a:t>
            </a:fld>
            <a:endParaRPr lang="de-DE" dirty="0"/>
          </a:p>
        </p:txBody>
      </p:sp>
    </p:spTree>
    <p:extLst>
      <p:ext uri="{BB962C8B-B14F-4D97-AF65-F5344CB8AC3E}">
        <p14:creationId xmlns:p14="http://schemas.microsoft.com/office/powerpoint/2010/main" val="4969514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hdr" sz="quarter"/>
          </p:nvPr>
        </p:nvSpPr>
        <p:spPr bwMode="auto">
          <a:xfrm>
            <a:off x="3" y="1"/>
            <a:ext cx="2939265" cy="496888"/>
          </a:xfrm>
          <a:prstGeom prst="rect">
            <a:avLst/>
          </a:prstGeom>
          <a:noFill/>
          <a:ln w="9525">
            <a:noFill/>
            <a:miter lim="800000"/>
            <a:headEnd/>
            <a:tailEnd/>
          </a:ln>
          <a:effectLst/>
        </p:spPr>
        <p:txBody>
          <a:bodyPr vert="horz" wrap="square" lIns="92064" tIns="46032" rIns="92064" bIns="46032" numCol="1" anchor="t" anchorCtr="0" compatLnSpc="1">
            <a:prstTxWarp prst="textNoShape">
              <a:avLst/>
            </a:prstTxWarp>
          </a:bodyPr>
          <a:lstStyle>
            <a:lvl1pPr>
              <a:defRPr sz="1200">
                <a:latin typeface="Calibri" pitchFamily="34" charset="0"/>
              </a:defRPr>
            </a:lvl1pPr>
          </a:lstStyle>
          <a:p>
            <a:pPr>
              <a:defRPr/>
            </a:pPr>
            <a:endParaRPr lang="de-DE" dirty="0"/>
          </a:p>
        </p:txBody>
      </p:sp>
      <p:sp>
        <p:nvSpPr>
          <p:cNvPr id="45059" name="Rectangle 3"/>
          <p:cNvSpPr>
            <a:spLocks noGrp="1" noChangeArrowheads="1"/>
          </p:cNvSpPr>
          <p:nvPr>
            <p:ph type="dt" idx="1"/>
          </p:nvPr>
        </p:nvSpPr>
        <p:spPr bwMode="auto">
          <a:xfrm>
            <a:off x="3840920" y="1"/>
            <a:ext cx="2939264" cy="496888"/>
          </a:xfrm>
          <a:prstGeom prst="rect">
            <a:avLst/>
          </a:prstGeom>
          <a:noFill/>
          <a:ln w="9525">
            <a:noFill/>
            <a:miter lim="800000"/>
            <a:headEnd/>
            <a:tailEnd/>
          </a:ln>
          <a:effectLst/>
        </p:spPr>
        <p:txBody>
          <a:bodyPr vert="horz" wrap="square" lIns="92064" tIns="46032" rIns="92064" bIns="46032" numCol="1" anchor="t" anchorCtr="0" compatLnSpc="1">
            <a:prstTxWarp prst="textNoShape">
              <a:avLst/>
            </a:prstTxWarp>
          </a:bodyPr>
          <a:lstStyle>
            <a:lvl1pPr algn="r">
              <a:defRPr sz="1200">
                <a:latin typeface="Calibri" pitchFamily="34" charset="0"/>
              </a:defRPr>
            </a:lvl1pPr>
          </a:lstStyle>
          <a:p>
            <a:pPr>
              <a:defRPr/>
            </a:pPr>
            <a:fld id="{26C7D6A8-DC39-46C2-B876-9B0FEC02444D}" type="datetimeFigureOut">
              <a:rPr lang="de-DE"/>
              <a:pPr>
                <a:defRPr/>
              </a:pPr>
              <a:t>31.05.2013</a:t>
            </a:fld>
            <a:endParaRPr lang="de-DE" dirty="0"/>
          </a:p>
        </p:txBody>
      </p:sp>
      <p:sp>
        <p:nvSpPr>
          <p:cNvPr id="26628" name="Rectangle 4"/>
          <p:cNvSpPr>
            <a:spLocks noGrp="1" noRot="1" noChangeAspect="1" noChangeArrowheads="1" noTextEdit="1"/>
          </p:cNvSpPr>
          <p:nvPr>
            <p:ph type="sldImg" idx="2"/>
          </p:nvPr>
        </p:nvSpPr>
        <p:spPr bwMode="auto">
          <a:xfrm>
            <a:off x="911225" y="744538"/>
            <a:ext cx="4960938" cy="3722687"/>
          </a:xfrm>
          <a:prstGeom prst="rect">
            <a:avLst/>
          </a:prstGeom>
          <a:noFill/>
          <a:ln w="9525">
            <a:solidFill>
              <a:srgbClr val="000000"/>
            </a:solidFill>
            <a:miter lim="800000"/>
            <a:headEnd/>
            <a:tailEnd/>
          </a:ln>
        </p:spPr>
      </p:sp>
      <p:sp>
        <p:nvSpPr>
          <p:cNvPr id="45061" name="Rectangle 5"/>
          <p:cNvSpPr>
            <a:spLocks noGrp="1" noChangeArrowheads="1"/>
          </p:cNvSpPr>
          <p:nvPr>
            <p:ph type="body" sz="quarter" idx="3"/>
          </p:nvPr>
        </p:nvSpPr>
        <p:spPr bwMode="auto">
          <a:xfrm>
            <a:off x="678666" y="4714877"/>
            <a:ext cx="5424470" cy="4467225"/>
          </a:xfrm>
          <a:prstGeom prst="rect">
            <a:avLst/>
          </a:prstGeom>
          <a:noFill/>
          <a:ln w="9525">
            <a:noFill/>
            <a:miter lim="800000"/>
            <a:headEnd/>
            <a:tailEnd/>
          </a:ln>
          <a:effectLst/>
        </p:spPr>
        <p:txBody>
          <a:bodyPr vert="horz" wrap="square" lIns="92064" tIns="46032" rIns="92064" bIns="46032"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45062" name="Rectangle 6"/>
          <p:cNvSpPr>
            <a:spLocks noGrp="1" noChangeArrowheads="1"/>
          </p:cNvSpPr>
          <p:nvPr>
            <p:ph type="ftr" sz="quarter" idx="4"/>
          </p:nvPr>
        </p:nvSpPr>
        <p:spPr bwMode="auto">
          <a:xfrm>
            <a:off x="3" y="9428165"/>
            <a:ext cx="2939265" cy="496887"/>
          </a:xfrm>
          <a:prstGeom prst="rect">
            <a:avLst/>
          </a:prstGeom>
          <a:noFill/>
          <a:ln w="9525">
            <a:noFill/>
            <a:miter lim="800000"/>
            <a:headEnd/>
            <a:tailEnd/>
          </a:ln>
          <a:effectLst/>
        </p:spPr>
        <p:txBody>
          <a:bodyPr vert="horz" wrap="square" lIns="92064" tIns="46032" rIns="92064" bIns="46032" numCol="1" anchor="b" anchorCtr="0" compatLnSpc="1">
            <a:prstTxWarp prst="textNoShape">
              <a:avLst/>
            </a:prstTxWarp>
          </a:bodyPr>
          <a:lstStyle>
            <a:lvl1pPr>
              <a:defRPr sz="1200">
                <a:latin typeface="Calibri" pitchFamily="34" charset="0"/>
              </a:defRPr>
            </a:lvl1pPr>
          </a:lstStyle>
          <a:p>
            <a:pPr>
              <a:defRPr/>
            </a:pPr>
            <a:endParaRPr lang="de-DE" dirty="0"/>
          </a:p>
        </p:txBody>
      </p:sp>
      <p:sp>
        <p:nvSpPr>
          <p:cNvPr id="45063" name="Rectangle 7"/>
          <p:cNvSpPr>
            <a:spLocks noGrp="1" noChangeArrowheads="1"/>
          </p:cNvSpPr>
          <p:nvPr>
            <p:ph type="sldNum" sz="quarter" idx="5"/>
          </p:nvPr>
        </p:nvSpPr>
        <p:spPr bwMode="auto">
          <a:xfrm>
            <a:off x="3840920" y="9428165"/>
            <a:ext cx="2939264" cy="496887"/>
          </a:xfrm>
          <a:prstGeom prst="rect">
            <a:avLst/>
          </a:prstGeom>
          <a:noFill/>
          <a:ln w="9525">
            <a:noFill/>
            <a:miter lim="800000"/>
            <a:headEnd/>
            <a:tailEnd/>
          </a:ln>
          <a:effectLst/>
        </p:spPr>
        <p:txBody>
          <a:bodyPr vert="horz" wrap="square" lIns="92064" tIns="46032" rIns="92064" bIns="46032" numCol="1" anchor="b" anchorCtr="0" compatLnSpc="1">
            <a:prstTxWarp prst="textNoShape">
              <a:avLst/>
            </a:prstTxWarp>
          </a:bodyPr>
          <a:lstStyle>
            <a:lvl1pPr algn="r">
              <a:defRPr sz="1200">
                <a:latin typeface="Calibri" pitchFamily="34" charset="0"/>
              </a:defRPr>
            </a:lvl1pPr>
          </a:lstStyle>
          <a:p>
            <a:pPr>
              <a:defRPr/>
            </a:pPr>
            <a:fld id="{F527BD36-8263-4788-A5C5-35990B659BEB}" type="slidenum">
              <a:rPr lang="de-DE"/>
              <a:pPr>
                <a:defRPr/>
              </a:pPr>
              <a:t>‹Nr.›</a:t>
            </a:fld>
            <a:endParaRPr lang="de-DE" dirty="0"/>
          </a:p>
        </p:txBody>
      </p:sp>
    </p:spTree>
    <p:extLst>
      <p:ext uri="{BB962C8B-B14F-4D97-AF65-F5344CB8AC3E}">
        <p14:creationId xmlns:p14="http://schemas.microsoft.com/office/powerpoint/2010/main" val="35845068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Folienbildplatzhalter 1"/>
          <p:cNvSpPr>
            <a:spLocks noGrp="1" noRot="1" noChangeAspect="1" noTextEdit="1"/>
          </p:cNvSpPr>
          <p:nvPr>
            <p:ph type="sldImg"/>
          </p:nvPr>
        </p:nvSpPr>
        <p:spPr>
          <a:ln/>
        </p:spPr>
      </p:sp>
      <p:sp>
        <p:nvSpPr>
          <p:cNvPr id="93188" name="Foliennummernplatzhalter 3"/>
          <p:cNvSpPr txBox="1">
            <a:spLocks noGrp="1"/>
          </p:cNvSpPr>
          <p:nvPr/>
        </p:nvSpPr>
        <p:spPr bwMode="auto">
          <a:xfrm>
            <a:off x="3841451" y="9428584"/>
            <a:ext cx="2938780"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nchor="b"/>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fld id="{C1AADEC4-8EE2-4F3D-9531-BC6B9CEDCAB1}" type="slidenum">
              <a:rPr lang="de-DE" sz="1200" u="none"/>
              <a:pPr algn="r" eaLnBrk="1" hangingPunct="1"/>
              <a:t>1</a:t>
            </a:fld>
            <a:endParaRPr lang="de-DE" sz="1200" u="none" dirty="0"/>
          </a:p>
        </p:txBody>
      </p:sp>
      <p:sp>
        <p:nvSpPr>
          <p:cNvPr id="93193" name="Rectangle 9"/>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0957" indent="-180957" eaLnBrk="1" hangingPunct="1">
              <a:lnSpc>
                <a:spcPct val="80000"/>
              </a:lnSpc>
            </a:pPr>
            <a:r>
              <a:rPr lang="de-DE" sz="900" u="sng" dirty="0"/>
              <a:t>Einführung/Hintergründe</a:t>
            </a:r>
            <a:endParaRPr lang="de-DE" sz="900" dirty="0"/>
          </a:p>
          <a:p>
            <a:pPr marL="180957" indent="-180957" eaLnBrk="1" hangingPunct="1">
              <a:lnSpc>
                <a:spcPct val="80000"/>
              </a:lnSpc>
              <a:buFontTx/>
              <a:buChar char="•"/>
            </a:pPr>
            <a:r>
              <a:rPr lang="de-DE" sz="900" dirty="0"/>
              <a:t>seit dem 01.11.2012 können Arbeitgeber ihre Arbeitnehmer </a:t>
            </a:r>
            <a:r>
              <a:rPr lang="de-DE" sz="900" dirty="0" smtClean="0"/>
              <a:t>in </a:t>
            </a:r>
            <a:r>
              <a:rPr lang="de-DE" sz="900" dirty="0"/>
              <a:t>der ELStAM- Datenbank </a:t>
            </a:r>
            <a:r>
              <a:rPr lang="de-DE" sz="900" dirty="0" smtClean="0"/>
              <a:t>anmelden</a:t>
            </a:r>
          </a:p>
          <a:p>
            <a:pPr marL="180957" indent="-180957" eaLnBrk="1" hangingPunct="1">
              <a:lnSpc>
                <a:spcPct val="80000"/>
              </a:lnSpc>
              <a:buFontTx/>
              <a:buChar char="•"/>
            </a:pPr>
            <a:endParaRPr lang="de-DE" sz="900" dirty="0" smtClean="0"/>
          </a:p>
          <a:p>
            <a:pPr marL="180957" indent="-180957" eaLnBrk="1" hangingPunct="1">
              <a:lnSpc>
                <a:spcPct val="80000"/>
              </a:lnSpc>
              <a:buFontTx/>
              <a:buChar char="•"/>
            </a:pPr>
            <a:r>
              <a:rPr lang="de-DE" sz="900" dirty="0" smtClean="0"/>
              <a:t>Kalenderjahr 2013 als sog. Einführungszeitraum </a:t>
            </a:r>
          </a:p>
          <a:p>
            <a:pPr marL="180957" indent="-180957" eaLnBrk="1" hangingPunct="1">
              <a:lnSpc>
                <a:spcPct val="80000"/>
              </a:lnSpc>
              <a:buFontTx/>
              <a:buChar char="•"/>
            </a:pPr>
            <a:endParaRPr lang="de-DE" sz="900" dirty="0" smtClean="0"/>
          </a:p>
          <a:p>
            <a:pPr marL="180957" indent="-180957" eaLnBrk="1" hangingPunct="1">
              <a:lnSpc>
                <a:spcPct val="80000"/>
              </a:lnSpc>
              <a:buFontTx/>
              <a:buChar char="•"/>
            </a:pPr>
            <a:r>
              <a:rPr lang="de-DE" sz="900" dirty="0" smtClean="0"/>
              <a:t>die</a:t>
            </a:r>
            <a:r>
              <a:rPr lang="de-DE" sz="900" baseline="0" dirty="0" smtClean="0"/>
              <a:t> AG können ihren Einstiegszeitpunkt innerhalb des Einführungszeitraums selbst wählen</a:t>
            </a:r>
          </a:p>
          <a:p>
            <a:pPr marL="180957" indent="-180957" eaLnBrk="1" hangingPunct="1">
              <a:lnSpc>
                <a:spcPct val="80000"/>
              </a:lnSpc>
              <a:buFontTx/>
              <a:buChar char="•"/>
            </a:pPr>
            <a:endParaRPr lang="de-DE" sz="900" dirty="0" smtClean="0"/>
          </a:p>
          <a:p>
            <a:pPr marL="180957" indent="-180957" eaLnBrk="1" hangingPunct="1">
              <a:lnSpc>
                <a:spcPct val="80000"/>
              </a:lnSpc>
              <a:buFontTx/>
              <a:buChar char="•"/>
            </a:pPr>
            <a:r>
              <a:rPr lang="de-DE" sz="900" dirty="0" smtClean="0"/>
              <a:t>die</a:t>
            </a:r>
            <a:r>
              <a:rPr lang="de-DE" sz="900" baseline="0" dirty="0" smtClean="0"/>
              <a:t> ELStAM müssen mindestens für einen im Jahr 2013 endenden Lohnzahlungszeitraum abgerufen werden</a:t>
            </a:r>
            <a:endParaRPr lang="de-DE" sz="900" dirty="0"/>
          </a:p>
          <a:p>
            <a:pPr marL="180957" indent="-180957" eaLnBrk="1" hangingPunct="1">
              <a:lnSpc>
                <a:spcPct val="80000"/>
              </a:lnSpc>
              <a:buFontTx/>
              <a:buChar char="•"/>
            </a:pPr>
            <a:endParaRPr lang="de-DE" sz="900" dirty="0"/>
          </a:p>
          <a:p>
            <a:pPr marL="180957" indent="-180957" eaLnBrk="1" hangingPunct="1">
              <a:lnSpc>
                <a:spcPct val="80000"/>
              </a:lnSpc>
              <a:buFontTx/>
              <a:buChar char="•"/>
            </a:pPr>
            <a:endParaRPr lang="de-DE" sz="900" dirty="0"/>
          </a:p>
          <a:p>
            <a:pPr eaLnBrk="1" hangingPunct="1">
              <a:lnSpc>
                <a:spcPct val="80000"/>
              </a:lnSpc>
            </a:pPr>
            <a:r>
              <a:rPr lang="de-DE" sz="900" u="sng" dirty="0"/>
              <a:t>Ziel der Veranstaltung:</a:t>
            </a:r>
          </a:p>
          <a:p>
            <a:pPr marL="638110" lvl="1" indent="-180957" eaLnBrk="1" hangingPunct="1">
              <a:lnSpc>
                <a:spcPct val="80000"/>
              </a:lnSpc>
              <a:buFontTx/>
              <a:buChar char="•"/>
            </a:pPr>
            <a:r>
              <a:rPr lang="de-DE" sz="900" dirty="0"/>
              <a:t>1. Systemverständnis: „Wie funktioniert das Verfahren?“</a:t>
            </a:r>
          </a:p>
          <a:p>
            <a:pPr marL="638110" lvl="1" indent="-180957" eaLnBrk="1" hangingPunct="1">
              <a:lnSpc>
                <a:spcPct val="80000"/>
              </a:lnSpc>
              <a:buFontTx/>
              <a:buChar char="•"/>
            </a:pPr>
            <a:r>
              <a:rPr lang="de-DE" sz="900" dirty="0"/>
              <a:t>2. </a:t>
            </a:r>
            <a:r>
              <a:rPr lang="de-DE" sz="900" dirty="0" smtClean="0"/>
              <a:t>Aufgabenrealisierung:</a:t>
            </a:r>
            <a:r>
              <a:rPr lang="de-DE" sz="900" baseline="0" dirty="0" smtClean="0"/>
              <a:t> „Welche Aufgaben treffen mich als Arbeitgeber?“</a:t>
            </a:r>
          </a:p>
          <a:p>
            <a:pPr marL="638110" lvl="1" indent="-180957" eaLnBrk="1" hangingPunct="1">
              <a:lnSpc>
                <a:spcPct val="80000"/>
              </a:lnSpc>
              <a:buFontTx/>
              <a:buChar char="•"/>
            </a:pPr>
            <a:r>
              <a:rPr lang="de-DE" sz="900" baseline="0" dirty="0" smtClean="0"/>
              <a:t>3. Empfehlung für den Einstieg</a:t>
            </a:r>
          </a:p>
          <a:p>
            <a:pPr marL="638110" lvl="1" indent="-180957" eaLnBrk="1" hangingPunct="1">
              <a:lnSpc>
                <a:spcPct val="80000"/>
              </a:lnSpc>
              <a:buFontTx/>
              <a:buChar char="•"/>
            </a:pPr>
            <a:r>
              <a:rPr lang="de-DE" sz="900" baseline="0" dirty="0" smtClean="0"/>
              <a:t>4. Hilfe zur Selbsthilfe: „Wo finde ich weitere Informationen?“</a:t>
            </a:r>
            <a:endParaRPr lang="de-DE" sz="900" dirty="0"/>
          </a:p>
          <a:p>
            <a:pPr marL="638110" lvl="1" indent="-180957" eaLnBrk="1" hangingPunct="1">
              <a:lnSpc>
                <a:spcPct val="80000"/>
              </a:lnSpc>
              <a:buFontTx/>
              <a:buChar char="•"/>
            </a:pPr>
            <a:r>
              <a:rPr lang="de-DE" sz="900" dirty="0" smtClean="0"/>
              <a:t>nicht </a:t>
            </a:r>
            <a:r>
              <a:rPr lang="de-DE" sz="900" dirty="0"/>
              <a:t>vertieftes rechtliches Wissen über das </a:t>
            </a:r>
            <a:r>
              <a:rPr lang="de-DE" sz="900" dirty="0" smtClean="0"/>
              <a:t>Lohnsteuerermäßigungsverfahren</a:t>
            </a:r>
          </a:p>
          <a:p>
            <a:pPr marL="638110" lvl="1" indent="-180957" eaLnBrk="1" hangingPunct="1">
              <a:lnSpc>
                <a:spcPct val="80000"/>
              </a:lnSpc>
              <a:buFontTx/>
              <a:buChar char="•"/>
            </a:pPr>
            <a:r>
              <a:rPr lang="de-DE" sz="900" dirty="0" smtClean="0"/>
              <a:t>nicht praktische</a:t>
            </a:r>
            <a:r>
              <a:rPr lang="de-DE" sz="900" baseline="0" dirty="0" smtClean="0"/>
              <a:t> Umsetzung in der Lohnbuchhaltungssoftware des AG</a:t>
            </a:r>
            <a:endParaRPr lang="de-DE" sz="900" dirty="0"/>
          </a:p>
          <a:p>
            <a:pPr marL="638110" lvl="1" indent="-180957" eaLnBrk="1" hangingPunct="1">
              <a:lnSpc>
                <a:spcPct val="80000"/>
              </a:lnSpc>
              <a:buFontTx/>
              <a:buChar char="•"/>
            </a:pPr>
            <a:endParaRPr lang="de-DE" sz="900" dirty="0"/>
          </a:p>
          <a:p>
            <a:pPr algn="r" eaLnBrk="1" hangingPunct="1">
              <a:lnSpc>
                <a:spcPct val="80000"/>
              </a:lnSpc>
            </a:pPr>
            <a:endParaRPr lang="de-DE" sz="900" dirty="0"/>
          </a:p>
          <a:p>
            <a:pPr algn="r" eaLnBrk="1" hangingPunct="1">
              <a:lnSpc>
                <a:spcPct val="80000"/>
              </a:lnSpc>
            </a:pPr>
            <a:endParaRPr lang="de-DE" sz="900" dirty="0"/>
          </a:p>
          <a:p>
            <a:pPr algn="r" eaLnBrk="1" hangingPunct="1">
              <a:lnSpc>
                <a:spcPct val="80000"/>
              </a:lnSpc>
            </a:pPr>
            <a:r>
              <a:rPr lang="de-DE" sz="900" dirty="0"/>
              <a:t>Zeit: </a:t>
            </a:r>
            <a:r>
              <a:rPr lang="de-DE" sz="900" dirty="0" smtClean="0"/>
              <a:t>5 </a:t>
            </a:r>
            <a:r>
              <a:rPr lang="de-DE" sz="900" dirty="0"/>
              <a:t>Min. </a:t>
            </a:r>
          </a:p>
          <a:p>
            <a:pPr eaLnBrk="1" hangingPunct="1">
              <a:lnSpc>
                <a:spcPct val="80000"/>
              </a:lnSpc>
            </a:pPr>
            <a:endParaRPr lang="de-DE" sz="9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Folienbildplatzhalter 1"/>
          <p:cNvSpPr>
            <a:spLocks noGrp="1" noRot="1" noChangeAspect="1" noTextEdit="1"/>
          </p:cNvSpPr>
          <p:nvPr>
            <p:ph type="sldImg"/>
          </p:nvPr>
        </p:nvSpPr>
        <p:spPr>
          <a:ln/>
        </p:spPr>
      </p:sp>
      <p:sp>
        <p:nvSpPr>
          <p:cNvPr id="9421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algn="r" eaLnBrk="1" hangingPunct="1"/>
            <a:r>
              <a:rPr lang="de-DE" dirty="0" smtClean="0"/>
              <a:t>Zeit bis hier: 6 Min.</a:t>
            </a:r>
          </a:p>
        </p:txBody>
      </p:sp>
      <p:sp>
        <p:nvSpPr>
          <p:cNvPr id="9421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466D8F2C-AF07-47FA-BD0E-C211E2073909}" type="slidenum">
              <a:rPr lang="de-DE" u="none" smtClean="0"/>
              <a:pPr eaLnBrk="1" hangingPunct="1"/>
              <a:t>2</a:t>
            </a:fld>
            <a:endParaRPr lang="de-DE" u="none"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Folienbildplatzhalter 1"/>
          <p:cNvSpPr>
            <a:spLocks noGrp="1" noRot="1" noChangeAspect="1" noTextEdit="1"/>
          </p:cNvSpPr>
          <p:nvPr>
            <p:ph type="sldImg"/>
          </p:nvPr>
        </p:nvSpPr>
        <p:spPr>
          <a:ln/>
        </p:spPr>
      </p:sp>
      <p:sp>
        <p:nvSpPr>
          <p:cNvPr id="291843" name="Notizenplatzhalter 2"/>
          <p:cNvSpPr>
            <a:spLocks noGrp="1"/>
          </p:cNvSpPr>
          <p:nvPr>
            <p:ph type="body" idx="1"/>
          </p:nvPr>
        </p:nvSpPr>
        <p:spPr>
          <a:xfrm>
            <a:off x="677865" y="4714875"/>
            <a:ext cx="5426074" cy="501650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sz="1000" dirty="0" smtClean="0"/>
              <a:t>seit </a:t>
            </a:r>
            <a:r>
              <a:rPr lang="de-DE" sz="1000" dirty="0"/>
              <a:t>dem 01.11.2012 können </a:t>
            </a:r>
            <a:r>
              <a:rPr lang="de-DE" sz="1000" dirty="0" smtClean="0"/>
              <a:t>AG ihre Arbeitnehmer in der ELStAM-Datenbank</a:t>
            </a:r>
            <a:r>
              <a:rPr lang="de-DE" sz="1000" baseline="0" dirty="0" smtClean="0"/>
              <a:t> </a:t>
            </a:r>
            <a:r>
              <a:rPr lang="de-DE" sz="1000" dirty="0" smtClean="0"/>
              <a:t>anmelden und die entsprechenden</a:t>
            </a:r>
            <a:r>
              <a:rPr lang="de-DE" sz="1000" baseline="0" dirty="0" smtClean="0"/>
              <a:t> </a:t>
            </a:r>
            <a:r>
              <a:rPr lang="de-DE" sz="1000" dirty="0" smtClean="0"/>
              <a:t>ELStAM abrufen</a:t>
            </a:r>
          </a:p>
          <a:p>
            <a:pPr marL="0" indent="0" eaLnBrk="1" hangingPunct="1">
              <a:buFontTx/>
              <a:buNone/>
            </a:pPr>
            <a:endParaRPr lang="de-DE" sz="1000" dirty="0"/>
          </a:p>
          <a:p>
            <a:pPr marL="181663" indent="-181663" eaLnBrk="1" hangingPunct="1">
              <a:buFontTx/>
              <a:buChar char="•"/>
            </a:pPr>
            <a:r>
              <a:rPr lang="de-DE" sz="1000" dirty="0"/>
              <a:t>die erste </a:t>
            </a:r>
            <a:r>
              <a:rPr lang="de-DE" sz="1000" dirty="0" smtClean="0"/>
              <a:t>(mögliche) Abrechnung nach dem neuem Verfahren </a:t>
            </a:r>
            <a:r>
              <a:rPr lang="de-DE" sz="1000" dirty="0"/>
              <a:t>ist die </a:t>
            </a:r>
            <a:r>
              <a:rPr lang="de-DE" sz="1000" dirty="0" smtClean="0"/>
              <a:t>Januarabrechnung</a:t>
            </a:r>
          </a:p>
          <a:p>
            <a:pPr marL="0" indent="0" eaLnBrk="1" hangingPunct="1">
              <a:buFontTx/>
              <a:buNone/>
            </a:pPr>
            <a:endParaRPr lang="de-DE" sz="1000" dirty="0"/>
          </a:p>
          <a:p>
            <a:pPr marL="181663" indent="-181663" eaLnBrk="1" hangingPunct="1">
              <a:buFontTx/>
              <a:buChar char="•"/>
            </a:pPr>
            <a:r>
              <a:rPr lang="de-DE" sz="1000" dirty="0"/>
              <a:t>zum 01.01.2013 müssen </a:t>
            </a:r>
            <a:r>
              <a:rPr lang="de-DE" sz="1000" dirty="0" smtClean="0"/>
              <a:t>grds. alle </a:t>
            </a:r>
            <a:r>
              <a:rPr lang="de-DE" sz="1000" dirty="0"/>
              <a:t>AG </a:t>
            </a:r>
            <a:r>
              <a:rPr lang="de-DE" sz="1000" dirty="0" smtClean="0"/>
              <a:t>auf </a:t>
            </a:r>
            <a:r>
              <a:rPr lang="de-DE" sz="1000" dirty="0"/>
              <a:t>das </a:t>
            </a:r>
            <a:r>
              <a:rPr lang="de-DE" sz="1000" dirty="0" smtClean="0"/>
              <a:t>ELStAM-Verfahren umstellen</a:t>
            </a:r>
          </a:p>
          <a:p>
            <a:pPr marL="0" indent="0" eaLnBrk="1" hangingPunct="1">
              <a:buFontTx/>
              <a:buNone/>
            </a:pPr>
            <a:endParaRPr lang="de-DE" sz="1000" dirty="0"/>
          </a:p>
          <a:p>
            <a:pPr marL="181663" indent="-181663" eaLnBrk="1" hangingPunct="1">
              <a:buFontTx/>
              <a:buChar char="•"/>
            </a:pPr>
            <a:r>
              <a:rPr lang="de-DE" sz="1000" dirty="0"/>
              <a:t>es greift </a:t>
            </a:r>
            <a:r>
              <a:rPr lang="de-DE" sz="1000" dirty="0" smtClean="0"/>
              <a:t>allerdings </a:t>
            </a:r>
            <a:r>
              <a:rPr lang="de-DE" sz="1000" dirty="0"/>
              <a:t>eine Kulanzregelung, wonach es nicht beanstandet wird, wenn der AG im Laufe des Jahres 2013 spätestens mit der Dezemberabrechnung </a:t>
            </a:r>
            <a:r>
              <a:rPr lang="de-DE" sz="1000" dirty="0" smtClean="0"/>
              <a:t>mit allen Arbeitnehmern auf </a:t>
            </a:r>
            <a:r>
              <a:rPr lang="de-DE" sz="1000" dirty="0"/>
              <a:t>das </a:t>
            </a:r>
            <a:r>
              <a:rPr lang="de-DE" sz="1000" dirty="0" smtClean="0"/>
              <a:t>ELStAM-Verfahren umsteigt</a:t>
            </a:r>
            <a:endParaRPr lang="de-DE" sz="1000" dirty="0"/>
          </a:p>
        </p:txBody>
      </p:sp>
      <p:sp>
        <p:nvSpPr>
          <p:cNvPr id="291844" name="Foliennummernplatzhalter 3"/>
          <p:cNvSpPr txBox="1">
            <a:spLocks noGrp="1"/>
          </p:cNvSpPr>
          <p:nvPr/>
        </p:nvSpPr>
        <p:spPr bwMode="auto">
          <a:xfrm>
            <a:off x="3841752" y="9428165"/>
            <a:ext cx="293846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788" tIns="45893" rIns="91788" bIns="45893" anchor="b"/>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fld id="{A69B15F1-415A-4BFB-8F25-B5CA0BB1A3CA}" type="slidenum">
              <a:rPr lang="de-DE" sz="1200" u="none"/>
              <a:pPr algn="r" eaLnBrk="1" hangingPunct="1"/>
              <a:t>3</a:t>
            </a:fld>
            <a:endParaRPr lang="de-DE" sz="1200" u="none"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Folienbildplatzhalter 1"/>
          <p:cNvSpPr>
            <a:spLocks noGrp="1" noRot="1" noChangeAspect="1" noTextEdit="1"/>
          </p:cNvSpPr>
          <p:nvPr>
            <p:ph type="sldImg"/>
          </p:nvPr>
        </p:nvSpPr>
        <p:spPr>
          <a:ln/>
        </p:spPr>
      </p:sp>
      <p:sp>
        <p:nvSpPr>
          <p:cNvPr id="10342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dirty="0" smtClean="0"/>
              <a:t>zusammengefasst ergeben sich die dargestellten Inhalte in der ELStAM-DB</a:t>
            </a:r>
          </a:p>
          <a:p>
            <a:pPr marL="181663" indent="-181663" eaLnBrk="1" hangingPunct="1">
              <a:buFontTx/>
              <a:buChar char="•"/>
            </a:pPr>
            <a:endParaRPr lang="de-DE" dirty="0" smtClean="0"/>
          </a:p>
          <a:p>
            <a:pPr marL="181663" indent="-181663" eaLnBrk="1" hangingPunct="1">
              <a:buFontTx/>
              <a:buChar char="•"/>
            </a:pPr>
            <a:r>
              <a:rPr lang="de-DE" dirty="0" smtClean="0"/>
              <a:t>zu</a:t>
            </a:r>
            <a:r>
              <a:rPr lang="de-DE" baseline="0" dirty="0" smtClean="0"/>
              <a:t>künftig zusätzliche Inhalte</a:t>
            </a:r>
          </a:p>
          <a:p>
            <a:pPr marL="638816" lvl="1" indent="-181663" eaLnBrk="1" hangingPunct="1">
              <a:buFontTx/>
              <a:buChar char="•"/>
            </a:pPr>
            <a:r>
              <a:rPr lang="de-DE" baseline="0" dirty="0" smtClean="0"/>
              <a:t>Beiträge für private Kranken-und Pflege-Pflichtversicherung</a:t>
            </a:r>
          </a:p>
          <a:p>
            <a:pPr marL="638816" lvl="1" indent="-181663" defTabSz="914308" eaLnBrk="1" hangingPunct="1">
              <a:buFontTx/>
              <a:buChar char="•"/>
              <a:defRPr/>
            </a:pPr>
            <a:r>
              <a:rPr lang="de-DE" baseline="0" dirty="0" smtClean="0"/>
              <a:t>nach einem Abkommen zur Vermeidung der Doppelbesteuerung freigestellter Arbeitslohn</a:t>
            </a:r>
          </a:p>
          <a:p>
            <a:pPr marL="638816" lvl="1" indent="-181663" defTabSz="914308" eaLnBrk="1" hangingPunct="1">
              <a:buFontTx/>
              <a:buChar char="•"/>
              <a:defRPr/>
            </a:pPr>
            <a:endParaRPr lang="de-DE" baseline="0" dirty="0" smtClean="0"/>
          </a:p>
          <a:p>
            <a:pPr marL="181663" indent="-181663" eaLnBrk="1" hangingPunct="1">
              <a:buFontTx/>
              <a:buChar char="•"/>
            </a:pPr>
            <a:r>
              <a:rPr lang="de-DE" baseline="0" dirty="0" smtClean="0"/>
              <a:t>Die Daten werden vom Wohnsitzfinanzamt und den Meldebehörden gepflegt</a:t>
            </a:r>
          </a:p>
          <a:p>
            <a:pPr marL="181663" indent="-181663" eaLnBrk="1" hangingPunct="1">
              <a:buFontTx/>
              <a:buChar char="•"/>
            </a:pPr>
            <a:endParaRPr lang="de-DE" baseline="0" dirty="0" smtClean="0"/>
          </a:p>
          <a:p>
            <a:pPr marL="181663" indent="-181663" algn="r" eaLnBrk="1" hangingPunct="1"/>
            <a:endParaRPr lang="de-DE" dirty="0" smtClean="0"/>
          </a:p>
        </p:txBody>
      </p:sp>
      <p:sp>
        <p:nvSpPr>
          <p:cNvPr id="103428"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8D50C674-9FD6-4F02-AD83-D75CA1C291E7}" type="slidenum">
              <a:rPr lang="de-DE" u="none" smtClean="0"/>
              <a:pPr eaLnBrk="1" hangingPunct="1"/>
              <a:t>4</a:t>
            </a:fld>
            <a:endParaRPr lang="de-DE" u="none"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Rot="1" noChangeAspect="1" noChangeArrowheads="1" noTextEdit="1"/>
          </p:cNvSpPr>
          <p:nvPr>
            <p:ph type="sldImg"/>
          </p:nvPr>
        </p:nvSpPr>
        <p:spPr>
          <a:ln/>
        </p:spPr>
      </p:sp>
      <p:sp>
        <p:nvSpPr>
          <p:cNvPr id="2959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lnSpc>
                <a:spcPct val="90000"/>
              </a:lnSpc>
              <a:buFont typeface="Arial" pitchFamily="34" charset="0"/>
              <a:buChar char="•"/>
            </a:pPr>
            <a:r>
              <a:rPr lang="de-DE" sz="1200" dirty="0" smtClean="0"/>
              <a:t>im Einführungszeitraum</a:t>
            </a:r>
            <a:r>
              <a:rPr lang="de-DE" sz="1200" baseline="0" dirty="0" smtClean="0"/>
              <a:t> 2013 können </a:t>
            </a:r>
            <a:r>
              <a:rPr lang="de-DE" sz="1200" dirty="0" smtClean="0"/>
              <a:t>die</a:t>
            </a:r>
            <a:r>
              <a:rPr lang="de-DE" sz="1200" baseline="0" dirty="0" smtClean="0"/>
              <a:t> Arbeitnehmer einer lohnsteuerlichen Betriebsstätte gleichzeitig oder stufenweise in das elektronische Verfahren überführt werden </a:t>
            </a:r>
            <a:endParaRPr lang="de-DE" sz="1200" dirty="0" smtClean="0"/>
          </a:p>
          <a:p>
            <a:pPr marL="171450" indent="-171450">
              <a:lnSpc>
                <a:spcPct val="90000"/>
              </a:lnSpc>
              <a:buFont typeface="Arial" pitchFamily="34" charset="0"/>
              <a:buChar char="•"/>
            </a:pPr>
            <a:endParaRPr lang="de-DE" sz="1000" dirty="0" smtClean="0"/>
          </a:p>
          <a:p>
            <a:pPr marL="171433" indent="-171433">
              <a:lnSpc>
                <a:spcPct val="90000"/>
              </a:lnSpc>
              <a:buFont typeface="Arial" pitchFamily="34" charset="0"/>
              <a:buChar char="•"/>
            </a:pPr>
            <a:r>
              <a:rPr lang="de-DE" sz="1200" dirty="0" smtClean="0"/>
              <a:t>die </a:t>
            </a:r>
            <a:r>
              <a:rPr lang="de-DE" sz="1200" dirty="0"/>
              <a:t>so genannten Minijobs werden nach wie vor durch die Minijob-Zentrale bei der Knappschaft Bahn See </a:t>
            </a:r>
            <a:r>
              <a:rPr lang="de-DE" sz="1200" dirty="0" smtClean="0"/>
              <a:t>betreut und nehmen nicht elektronischen</a:t>
            </a:r>
            <a:r>
              <a:rPr lang="de-DE" sz="1200" baseline="0" dirty="0" smtClean="0"/>
              <a:t> Verfahren teil</a:t>
            </a:r>
            <a:endParaRPr lang="de-DE" sz="1200" dirty="0" smtClean="0"/>
          </a:p>
          <a:p>
            <a:pPr marL="171433" indent="-171433">
              <a:lnSpc>
                <a:spcPct val="90000"/>
              </a:lnSpc>
              <a:buFont typeface="Arial" pitchFamily="34" charset="0"/>
              <a:buChar char="•"/>
            </a:pPr>
            <a:endParaRPr lang="de-DE" sz="1000" dirty="0" smtClean="0"/>
          </a:p>
          <a:p>
            <a:pPr marL="171433" marR="0" indent="-171433" algn="l" defTabSz="914400" rtl="0" eaLnBrk="0" fontAlgn="base" latinLnBrk="0" hangingPunct="0">
              <a:lnSpc>
                <a:spcPct val="90000"/>
              </a:lnSpc>
              <a:spcBef>
                <a:spcPct val="30000"/>
              </a:spcBef>
              <a:spcAft>
                <a:spcPct val="0"/>
              </a:spcAft>
              <a:buClrTx/>
              <a:buSzTx/>
              <a:buFont typeface="Arial" pitchFamily="34" charset="0"/>
              <a:buChar char="•"/>
              <a:tabLst/>
              <a:defRPr/>
            </a:pPr>
            <a:r>
              <a:rPr lang="de-DE" sz="1200" dirty="0" smtClean="0"/>
              <a:t>beschränkt Stpfl. Arbeitnehmer erhalten –</a:t>
            </a:r>
            <a:r>
              <a:rPr lang="de-DE" sz="1200" baseline="0" dirty="0" smtClean="0"/>
              <a:t> wie bisher – eine Bescheinigung für den Lohnsteuerabzug durch das Betriebsstättenfinanzamt des AG</a:t>
            </a:r>
          </a:p>
          <a:p>
            <a:pPr marL="171433" marR="0" indent="-171433" algn="l" defTabSz="914400" rtl="0" eaLnBrk="0" fontAlgn="base" latinLnBrk="0" hangingPunct="0">
              <a:lnSpc>
                <a:spcPct val="90000"/>
              </a:lnSpc>
              <a:spcBef>
                <a:spcPct val="30000"/>
              </a:spcBef>
              <a:spcAft>
                <a:spcPct val="0"/>
              </a:spcAft>
              <a:buClrTx/>
              <a:buSzTx/>
              <a:buFont typeface="Arial" pitchFamily="34" charset="0"/>
              <a:buChar char="•"/>
              <a:tabLst/>
              <a:defRPr/>
            </a:pPr>
            <a:endParaRPr lang="de-DE" sz="1200" baseline="0" dirty="0" smtClean="0"/>
          </a:p>
          <a:p>
            <a:pPr marL="171433" marR="0" indent="-171433" algn="l" defTabSz="914400" rtl="0" eaLnBrk="0" fontAlgn="base" latinLnBrk="0" hangingPunct="0">
              <a:lnSpc>
                <a:spcPct val="90000"/>
              </a:lnSpc>
              <a:spcBef>
                <a:spcPct val="30000"/>
              </a:spcBef>
              <a:spcAft>
                <a:spcPct val="0"/>
              </a:spcAft>
              <a:buClrTx/>
              <a:buSzTx/>
              <a:buFont typeface="Arial" pitchFamily="34" charset="0"/>
              <a:buChar char="•"/>
              <a:tabLst/>
              <a:defRPr/>
            </a:pPr>
            <a:r>
              <a:rPr lang="de-DE" sz="1200" baseline="0" dirty="0" smtClean="0"/>
              <a:t>selbiges gilt auch für auf Antrag unbeschränkt steuerpflichtige Arbeitnehmer</a:t>
            </a:r>
            <a:endParaRPr lang="de-DE" sz="1200" dirty="0" smtClean="0"/>
          </a:p>
          <a:p>
            <a:pPr marL="171433" marR="0" indent="-171433" algn="l" defTabSz="914400" rtl="0" eaLnBrk="0" fontAlgn="base" latinLnBrk="0" hangingPunct="0">
              <a:lnSpc>
                <a:spcPct val="90000"/>
              </a:lnSpc>
              <a:spcBef>
                <a:spcPct val="30000"/>
              </a:spcBef>
              <a:spcAft>
                <a:spcPct val="0"/>
              </a:spcAft>
              <a:buClrTx/>
              <a:buSzTx/>
              <a:buFont typeface="Arial" pitchFamily="34" charset="0"/>
              <a:buChar char="•"/>
              <a:tabLst/>
              <a:defRPr/>
            </a:pPr>
            <a:endParaRPr lang="de-DE" sz="1200" dirty="0" smtClean="0"/>
          </a:p>
          <a:p>
            <a:pPr marL="0" marR="0" indent="0" algn="l" defTabSz="914400" rtl="0" eaLnBrk="0" fontAlgn="base" latinLnBrk="0" hangingPunct="0">
              <a:lnSpc>
                <a:spcPct val="90000"/>
              </a:lnSpc>
              <a:spcBef>
                <a:spcPct val="30000"/>
              </a:spcBef>
              <a:spcAft>
                <a:spcPct val="0"/>
              </a:spcAft>
              <a:buClrTx/>
              <a:buSzTx/>
              <a:buFont typeface="Arial" pitchFamily="34" charset="0"/>
              <a:buNone/>
              <a:tabLst/>
              <a:defRPr/>
            </a:pPr>
            <a:r>
              <a:rPr lang="de-DE" sz="1200" i="1" u="none" dirty="0" smtClean="0"/>
              <a:t>Hinweis: Eine</a:t>
            </a:r>
            <a:r>
              <a:rPr lang="de-DE" sz="1200" i="1" u="none" baseline="0" dirty="0" smtClean="0"/>
              <a:t> Ausnahme von der Teilnahmepflicht gilt für sog.</a:t>
            </a:r>
            <a:r>
              <a:rPr lang="de-DE" sz="1200" i="1" u="none" dirty="0" smtClean="0"/>
              <a:t> „Härtefallarbeitgeber“,</a:t>
            </a:r>
            <a:r>
              <a:rPr lang="de-DE" sz="1200" i="1" u="none" baseline="0" dirty="0" smtClean="0"/>
              <a:t> denen es nicht zuzumuten ist, am elektronischen Verfahren teilzunehmen. </a:t>
            </a:r>
            <a:endParaRPr lang="de-DE" sz="1200" i="1" u="none" dirty="0" smtClean="0"/>
          </a:p>
          <a:p>
            <a:pPr marL="171433" indent="-171433">
              <a:lnSpc>
                <a:spcPct val="90000"/>
              </a:lnSpc>
              <a:buFont typeface="Arial" pitchFamily="34" charset="0"/>
              <a:buChar char="•"/>
            </a:pPr>
            <a:endParaRPr lang="de-DE" sz="1200" i="1" dirty="0" smtClean="0"/>
          </a:p>
          <a:p>
            <a:pPr marL="0" indent="0">
              <a:lnSpc>
                <a:spcPct val="90000"/>
              </a:lnSpc>
              <a:buFont typeface="Arial" pitchFamily="34" charset="0"/>
              <a:buNone/>
            </a:pPr>
            <a:r>
              <a:rPr lang="de-DE" sz="1200" i="1" dirty="0" smtClean="0"/>
              <a:t>Hinweis zu Minijobs:</a:t>
            </a:r>
            <a:r>
              <a:rPr lang="de-DE" sz="1200" i="1" baseline="0" dirty="0" smtClean="0"/>
              <a:t> Eine Teilnahme am elektronischen Verfahren kann erfolgen, um die Besteuerung nach den individuellen Lohnsteuerabzugsmerkmalen vornehmen zu können</a:t>
            </a:r>
            <a:r>
              <a:rPr lang="de-DE" sz="1200" i="1" dirty="0" smtClean="0"/>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33" indent="-171433">
              <a:buFont typeface="Arial" pitchFamily="34" charset="0"/>
              <a:buChar char="•"/>
            </a:pPr>
            <a:r>
              <a:rPr lang="de-DE" dirty="0" smtClean="0"/>
              <a:t>bei Beschäftigungsbeginn gibt der AN </a:t>
            </a:r>
            <a:r>
              <a:rPr lang="de-DE" baseline="0" dirty="0" smtClean="0"/>
              <a:t>seine IdNr., sein Geburtsdatum bei seinem AG an</a:t>
            </a:r>
          </a:p>
          <a:p>
            <a:pPr marL="171433" indent="-171433">
              <a:buFont typeface="Arial" pitchFamily="34" charset="0"/>
              <a:buChar char="•"/>
            </a:pPr>
            <a:endParaRPr lang="de-DE" sz="1000" baseline="0" dirty="0" smtClean="0"/>
          </a:p>
          <a:p>
            <a:pPr marL="0" indent="0">
              <a:buFont typeface="Arial" pitchFamily="34" charset="0"/>
              <a:buNone/>
            </a:pPr>
            <a:r>
              <a:rPr lang="de-DE" i="1" baseline="0" dirty="0" smtClean="0"/>
              <a:t>Hinweis: Bei Bestandarbeitnehmern können die Angaben grds. der </a:t>
            </a:r>
            <a:r>
              <a:rPr lang="de-DE" i="1" baseline="0" dirty="0" err="1" smtClean="0"/>
              <a:t>LSt</a:t>
            </a:r>
            <a:r>
              <a:rPr lang="de-DE" i="1" baseline="0" dirty="0" smtClean="0"/>
              <a:t>-Karte/ Ersatzbescheinigung entnommen werden</a:t>
            </a:r>
          </a:p>
          <a:p>
            <a:pPr marL="171433" indent="-171433">
              <a:buFont typeface="Arial" pitchFamily="34" charset="0"/>
              <a:buChar char="•"/>
            </a:pPr>
            <a:endParaRPr lang="de-DE" sz="1000" baseline="0" dirty="0" smtClean="0"/>
          </a:p>
          <a:p>
            <a:pPr marL="171433" indent="-171433">
              <a:buFont typeface="Arial" pitchFamily="34" charset="0"/>
              <a:buChar char="•"/>
            </a:pPr>
            <a:r>
              <a:rPr lang="de-DE" baseline="0" dirty="0" smtClean="0"/>
              <a:t>er gibt Auskunft, ob es sich um ein Haupt- oder Nebenarbeitsverhältnis handelt (wichtig für familiengerechte StKl oder StKl VI)</a:t>
            </a:r>
          </a:p>
          <a:p>
            <a:pPr marL="171433" indent="-171433">
              <a:buFont typeface="Arial" pitchFamily="34" charset="0"/>
              <a:buChar char="•"/>
            </a:pPr>
            <a:endParaRPr lang="de-DE" sz="1000" baseline="0" dirty="0" smtClean="0"/>
          </a:p>
          <a:p>
            <a:pPr marL="0" indent="0" defTabSz="914308">
              <a:buFont typeface="Arial" pitchFamily="34" charset="0"/>
              <a:buNone/>
              <a:defRPr/>
            </a:pPr>
            <a:r>
              <a:rPr lang="de-DE" i="1" dirty="0" smtClean="0"/>
              <a:t>Hinweis: Wenn AN nicht innerhalb von drei Monaten die Daten mitteilt,</a:t>
            </a:r>
            <a:r>
              <a:rPr lang="de-DE" i="1" baseline="0" dirty="0" smtClean="0"/>
              <a:t> </a:t>
            </a:r>
            <a:r>
              <a:rPr lang="de-DE" i="1" dirty="0" smtClean="0"/>
              <a:t>ist die StKl VI anzuwenden. Verweigert</a:t>
            </a:r>
            <a:r>
              <a:rPr lang="de-DE" i="1" baseline="0" dirty="0" smtClean="0"/>
              <a:t> der Arbeitnehmer die Angaben dieser Daten, ist sofort die StKl VI  anzuwenden.</a:t>
            </a:r>
            <a:endParaRPr lang="de-DE" i="1" dirty="0" smtClean="0"/>
          </a:p>
          <a:p>
            <a:pPr marL="171433" indent="-171433">
              <a:buFont typeface="Arial" pitchFamily="34" charset="0"/>
              <a:buChar char="•"/>
            </a:pPr>
            <a:endParaRPr lang="de-DE" sz="1000" baseline="0" dirty="0" smtClean="0"/>
          </a:p>
          <a:p>
            <a:pPr marL="171433" indent="-171433">
              <a:buFont typeface="Arial" pitchFamily="34" charset="0"/>
              <a:buChar char="•"/>
            </a:pPr>
            <a:r>
              <a:rPr lang="de-DE" baseline="0" dirty="0" smtClean="0"/>
              <a:t>Der AG hat drei Aufgaben</a:t>
            </a:r>
          </a:p>
          <a:p>
            <a:pPr marL="628587" lvl="1" indent="-171433">
              <a:buFont typeface="Arial" pitchFamily="34" charset="0"/>
              <a:buChar char="•"/>
            </a:pPr>
            <a:r>
              <a:rPr lang="de-DE" baseline="0" dirty="0" smtClean="0"/>
              <a:t>AN anmelden (bei Beschäftigungsbeginn)</a:t>
            </a:r>
          </a:p>
          <a:p>
            <a:pPr marL="628587" lvl="1" indent="-171433">
              <a:buFont typeface="Arial" pitchFamily="34" charset="0"/>
              <a:buChar char="•"/>
            </a:pPr>
            <a:r>
              <a:rPr lang="de-DE" baseline="0" dirty="0" smtClean="0"/>
              <a:t>monatlich Änderungslisten abrufen</a:t>
            </a:r>
          </a:p>
          <a:p>
            <a:pPr marL="628587" lvl="1" indent="-171433">
              <a:buFont typeface="Arial" pitchFamily="34" charset="0"/>
              <a:buChar char="•"/>
            </a:pPr>
            <a:r>
              <a:rPr lang="de-DE" baseline="0" dirty="0" smtClean="0"/>
              <a:t>AN abmelden (bei Beschäftigungsende)</a:t>
            </a: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endParaRPr lang="de-DE" sz="1000" dirty="0" smtClean="0"/>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de-DE" i="1" dirty="0" smtClean="0"/>
              <a:t>Hinweis: Für eine erstmalige Anmeldung als Hauptarbeitgeber</a:t>
            </a:r>
            <a:r>
              <a:rPr lang="de-DE" i="1" baseline="0" dirty="0" smtClean="0"/>
              <a:t> ist im Einführungszeitraum die Vorlage der Lohnsteuerkarte 2010 oder einer entsprechenden Ersatzbescheinigung mit der StKl I – V erforderlich</a:t>
            </a:r>
            <a:endParaRPr lang="de-DE" dirty="0" smtClean="0"/>
          </a:p>
        </p:txBody>
      </p:sp>
      <p:sp>
        <p:nvSpPr>
          <p:cNvPr id="4" name="Foliennummernplatzhalter 3"/>
          <p:cNvSpPr>
            <a:spLocks noGrp="1"/>
          </p:cNvSpPr>
          <p:nvPr>
            <p:ph type="sldNum" sz="quarter" idx="10"/>
          </p:nvPr>
        </p:nvSpPr>
        <p:spPr/>
        <p:txBody>
          <a:bodyPr/>
          <a:lstStyle/>
          <a:p>
            <a:pPr>
              <a:defRPr/>
            </a:pPr>
            <a:fld id="{F527BD36-8263-4788-A5C5-35990B659BEB}" type="slidenum">
              <a:rPr lang="de-DE" smtClean="0"/>
              <a:pPr>
                <a:defRPr/>
              </a:pPr>
              <a:t>6</a:t>
            </a:fld>
            <a:endParaRPr lang="de-DE" dirty="0"/>
          </a:p>
        </p:txBody>
      </p:sp>
    </p:spTree>
    <p:extLst>
      <p:ext uri="{BB962C8B-B14F-4D97-AF65-F5344CB8AC3E}">
        <p14:creationId xmlns:p14="http://schemas.microsoft.com/office/powerpoint/2010/main" val="1441784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dirty="0" smtClean="0"/>
              <a:t>bevor der AG</a:t>
            </a:r>
            <a:r>
              <a:rPr lang="de-DE" baseline="0" dirty="0" smtClean="0"/>
              <a:t> am elektronischen Verfahren teilnehmen kann, muss er sich registrieren</a:t>
            </a:r>
          </a:p>
          <a:p>
            <a:pPr marL="0" indent="0" eaLnBrk="1" hangingPunct="1">
              <a:buFontTx/>
              <a:buNone/>
            </a:pPr>
            <a:endParaRPr lang="de-DE" sz="1000" baseline="0" dirty="0" smtClean="0"/>
          </a:p>
          <a:p>
            <a:pPr marL="181663" indent="-181663" eaLnBrk="1" hangingPunct="1">
              <a:buFontTx/>
              <a:buChar char="•"/>
            </a:pPr>
            <a:r>
              <a:rPr lang="de-DE" baseline="0" dirty="0" smtClean="0"/>
              <a:t>die Registrierung hat mit dem Organisationszertifikat unter der StNr. der lohnsteuerlichen Betriebsstätte zu erfolgen</a:t>
            </a:r>
          </a:p>
          <a:p>
            <a:pPr marL="0" indent="0" eaLnBrk="1" hangingPunct="1">
              <a:buFontTx/>
              <a:buNone/>
            </a:pPr>
            <a:endParaRPr lang="de-DE" sz="1000" baseline="0" dirty="0" smtClean="0"/>
          </a:p>
          <a:p>
            <a:pPr marL="0" indent="0" eaLnBrk="1" hangingPunct="1">
              <a:buFontTx/>
              <a:buNone/>
            </a:pPr>
            <a:r>
              <a:rPr lang="de-DE" i="1" baseline="0" dirty="0" smtClean="0"/>
              <a:t>Hintergrund: das Organisationszertifikat ist für die betrieblichen Steuerarten und das persönliche Zertifikat für die personenbezogenen Steuern gedacht</a:t>
            </a:r>
          </a:p>
          <a:p>
            <a:pPr marL="0" indent="0" eaLnBrk="1" hangingPunct="1">
              <a:buFontTx/>
              <a:buNone/>
            </a:pPr>
            <a:endParaRPr lang="de-DE" sz="1000" i="1" baseline="0" dirty="0" smtClean="0"/>
          </a:p>
          <a:p>
            <a:pPr marL="181663" indent="-181663" eaLnBrk="1" hangingPunct="1">
              <a:buFontTx/>
              <a:buChar char="•"/>
            </a:pPr>
            <a:r>
              <a:rPr lang="de-DE" baseline="0" dirty="0" smtClean="0"/>
              <a:t>Verfahren dient der Datensicherheit</a:t>
            </a:r>
          </a:p>
          <a:p>
            <a:pPr marL="0" indent="0" eaLnBrk="1" hangingPunct="1">
              <a:buFontTx/>
              <a:buNone/>
            </a:pPr>
            <a:endParaRPr lang="de-DE" sz="1000" baseline="0" dirty="0" smtClean="0"/>
          </a:p>
          <a:p>
            <a:pPr marL="181663" indent="-181663" eaLnBrk="1" hangingPunct="1">
              <a:buFontTx/>
              <a:buChar char="•"/>
            </a:pPr>
            <a:r>
              <a:rPr lang="de-DE" dirty="0" smtClean="0"/>
              <a:t>die</a:t>
            </a:r>
            <a:r>
              <a:rPr lang="de-DE" baseline="0" dirty="0" smtClean="0"/>
              <a:t> Registrierung geschieht über das ElsterOnline-Portal und ist grds. kostenfrei (ElsterBASIS)</a:t>
            </a:r>
          </a:p>
          <a:p>
            <a:pPr marL="181663" indent="-181663" eaLnBrk="1" hangingPunct="1">
              <a:buFontTx/>
              <a:buChar char="•"/>
            </a:pPr>
            <a:endParaRPr lang="de-DE" sz="1000" baseline="0" dirty="0" smtClean="0"/>
          </a:p>
          <a:p>
            <a:pPr marL="181663" indent="-181663" eaLnBrk="1" hangingPunct="1">
              <a:buFontTx/>
              <a:buChar char="•"/>
            </a:pPr>
            <a:r>
              <a:rPr lang="de-DE" baseline="0" dirty="0" smtClean="0"/>
              <a:t>unter www.elsteronline.de finden sich Anleitungen (Leitfaden und Kurzfilme), wie eine Registrierung erfolgen kann </a:t>
            </a:r>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7</a:t>
            </a:fld>
            <a:endParaRPr lang="de-DE" u="none"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dirty="0" smtClean="0"/>
              <a:t>nach der Authentifizierung kann</a:t>
            </a:r>
            <a:r>
              <a:rPr lang="de-DE" baseline="0" dirty="0" smtClean="0"/>
              <a:t> der AG seine AN anmelden</a:t>
            </a:r>
          </a:p>
          <a:p>
            <a:pPr marL="181663" indent="-181663" eaLnBrk="1" hangingPunct="1">
              <a:buFontTx/>
              <a:buChar char="•"/>
            </a:pPr>
            <a:endParaRPr lang="de-DE" baseline="0" dirty="0" smtClean="0"/>
          </a:p>
          <a:p>
            <a:pPr marL="0" indent="0" eaLnBrk="1" hangingPunct="1">
              <a:buFontTx/>
              <a:buNone/>
            </a:pPr>
            <a:r>
              <a:rPr lang="de-DE" i="1" baseline="0" dirty="0" smtClean="0"/>
              <a:t>Hinweis: Im Einführungszeitraum kann der AG wählen, ob er die Arbeitnehmer in einem Schritt oder stufenweise ins elektronische Verfahren überführt. Der AG sollte seine Arbeitnehmer über den Einstieg in das elektronische Verfahren informieren. Eine Mitteilung gegenüber dem Betriebsstättenfinanzamt ist nicht erforderlich.</a:t>
            </a:r>
          </a:p>
          <a:p>
            <a:pPr marL="181663" indent="-181663" eaLnBrk="1" hangingPunct="1">
              <a:buFontTx/>
              <a:buChar char="•"/>
            </a:pPr>
            <a:endParaRPr lang="de-DE" baseline="0" dirty="0" smtClean="0"/>
          </a:p>
          <a:p>
            <a:pPr marL="181663" indent="-181663" eaLnBrk="1" hangingPunct="1">
              <a:buFontTx/>
              <a:buChar char="•"/>
            </a:pPr>
            <a:r>
              <a:rPr lang="de-DE" baseline="0" dirty="0" smtClean="0"/>
              <a:t>der AG meldet sich mit der jeweiligen StNr. der lohnsteuerlichen Betriebsstätte an</a:t>
            </a:r>
          </a:p>
          <a:p>
            <a:pPr marL="181663" indent="-181663" eaLnBrk="1" hangingPunct="1">
              <a:buFontTx/>
              <a:buChar char="•"/>
            </a:pPr>
            <a:endParaRPr lang="de-DE" baseline="0" dirty="0" smtClean="0"/>
          </a:p>
          <a:p>
            <a:pPr marL="181663" indent="-181663" eaLnBrk="1" hangingPunct="1">
              <a:buFontTx/>
              <a:buChar char="•"/>
            </a:pPr>
            <a:r>
              <a:rPr lang="de-DE" baseline="0" dirty="0" smtClean="0"/>
              <a:t>Beginn der Beschäftigung und Referenzdatum können (insbesondere) bei „Bestandsarbeitnehmern“ voneinander abweichen </a:t>
            </a:r>
          </a:p>
          <a:p>
            <a:pPr marL="181663" indent="-181663" eaLnBrk="1" hangingPunct="1">
              <a:buFontTx/>
              <a:buChar char="•"/>
            </a:pPr>
            <a:endParaRPr lang="de-DE" baseline="0" dirty="0" smtClean="0"/>
          </a:p>
          <a:p>
            <a:pPr marL="181663" indent="-181663" eaLnBrk="1" hangingPunct="1">
              <a:buFontTx/>
              <a:buChar char="•"/>
            </a:pPr>
            <a:r>
              <a:rPr lang="de-DE" baseline="0" dirty="0" smtClean="0"/>
              <a:t>die Anmeldung kann frühestens mit dem Beschäftigungsbeginn erfolgen</a:t>
            </a:r>
          </a:p>
          <a:p>
            <a:pPr marL="181663" indent="-181663" eaLnBrk="1" hangingPunct="1">
              <a:buFontTx/>
              <a:buChar char="•"/>
            </a:pPr>
            <a:endParaRPr lang="de-DE" baseline="0" dirty="0" smtClean="0"/>
          </a:p>
          <a:p>
            <a:pPr marL="181663" indent="-181663" eaLnBrk="1" hangingPunct="1">
              <a:buFontTx/>
              <a:buChar char="•"/>
            </a:pPr>
            <a:r>
              <a:rPr lang="de-DE" baseline="0" dirty="0" smtClean="0"/>
              <a:t>erfolgte eine versehentliche Falschanmeldung ist der Arbeitnehmer abzumelden und neu anzumelden</a:t>
            </a:r>
            <a:br>
              <a:rPr lang="de-DE" baseline="0" dirty="0" smtClean="0"/>
            </a:br>
            <a:r>
              <a:rPr lang="de-DE" baseline="0" dirty="0" smtClean="0"/>
              <a:t>siehe aber auch nachfolgende Folie </a:t>
            </a:r>
          </a:p>
          <a:p>
            <a:pPr marL="181663" indent="-181663" eaLnBrk="1" hangingPunct="1">
              <a:buFontTx/>
              <a:buChar char="•"/>
            </a:pPr>
            <a:endParaRPr lang="de-DE" baseline="0" dirty="0" smtClean="0"/>
          </a:p>
          <a:p>
            <a:pPr marL="181663" indent="-181663" eaLnBrk="1" hangingPunct="1">
              <a:buFontTx/>
              <a:buChar char="•"/>
            </a:pPr>
            <a:r>
              <a:rPr lang="de-DE" baseline="0" dirty="0" smtClean="0"/>
              <a:t>durch die Anmeldung wird eine „Verknüpfung“ zwischen Arbeitgeber und Arbeitnehmer hergestellt</a:t>
            </a:r>
          </a:p>
          <a:p>
            <a:pPr marL="181663" indent="-181663" eaLnBrk="1" hangingPunct="1">
              <a:buFontTx/>
              <a:buChar char="•"/>
            </a:pPr>
            <a:endParaRPr lang="de-DE" dirty="0" smtClean="0"/>
          </a:p>
          <a:p>
            <a:pPr marL="181663" indent="-181663" algn="r" eaLnBrk="1" hangingPunct="1"/>
            <a:endParaRPr lang="de-DE"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8</a:t>
            </a:fld>
            <a:endParaRPr lang="de-DE" u="none"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algn="l" eaLnBrk="1" hangingPunct="1">
              <a:buFont typeface="Arial" pitchFamily="34" charset="0"/>
              <a:buChar char="•"/>
            </a:pPr>
            <a:r>
              <a:rPr lang="de-DE" dirty="0" smtClean="0"/>
              <a:t>der Merker „Hauptarbeitgeber“ wird häufig</a:t>
            </a:r>
            <a:r>
              <a:rPr lang="de-DE" baseline="0" dirty="0" smtClean="0"/>
              <a:t> falsch eingegeben bzw. vergessen</a:t>
            </a:r>
          </a:p>
          <a:p>
            <a:pPr marL="181663" indent="-181663" algn="l" eaLnBrk="1" hangingPunct="1">
              <a:buFont typeface="Arial" pitchFamily="34" charset="0"/>
              <a:buChar char="•"/>
            </a:pPr>
            <a:endParaRPr lang="de-DE" baseline="0" dirty="0" smtClean="0"/>
          </a:p>
          <a:p>
            <a:pPr marL="181663" indent="-181663" algn="l" eaLnBrk="1" hangingPunct="1">
              <a:buFont typeface="Arial" pitchFamily="34" charset="0"/>
              <a:buChar char="•"/>
            </a:pPr>
            <a:r>
              <a:rPr lang="de-DE" baseline="0" dirty="0" smtClean="0"/>
              <a:t>Ein Korrektur oder eine Stornierung der einmal versendeten Anmeldung ist programmtechnisch momentan leider nicht möglich</a:t>
            </a:r>
          </a:p>
          <a:p>
            <a:pPr marL="181663" indent="-181663" algn="l" eaLnBrk="1" hangingPunct="1">
              <a:buFont typeface="Arial" pitchFamily="34" charset="0"/>
              <a:buChar char="•"/>
            </a:pPr>
            <a:endParaRPr lang="de-DE" baseline="0" dirty="0" smtClean="0"/>
          </a:p>
          <a:p>
            <a:pPr marL="181663" indent="-181663" algn="l" eaLnBrk="1" hangingPunct="1">
              <a:buFont typeface="Arial" pitchFamily="34" charset="0"/>
              <a:buChar char="•"/>
            </a:pPr>
            <a:r>
              <a:rPr lang="de-DE" baseline="0" dirty="0" smtClean="0"/>
              <a:t>eine erneute Anmeldung des Arbeitnehmers mit dem selben Datum des Beschäftigungsbeginns führt zu einem Fehler</a:t>
            </a:r>
          </a:p>
          <a:p>
            <a:pPr marL="181663" indent="-181663" algn="l" eaLnBrk="1" hangingPunct="1">
              <a:buFont typeface="Arial" pitchFamily="34" charset="0"/>
              <a:buChar char="•"/>
            </a:pPr>
            <a:endParaRPr lang="de-DE" baseline="0" dirty="0" smtClean="0"/>
          </a:p>
          <a:p>
            <a:pPr marL="181663" indent="-181663" algn="l" eaLnBrk="1" hangingPunct="1">
              <a:buFont typeface="Arial" pitchFamily="34" charset="0"/>
              <a:buChar char="•"/>
            </a:pPr>
            <a:r>
              <a:rPr lang="de-DE" baseline="0" dirty="0" smtClean="0"/>
              <a:t>bis zu zwei Monaten nach Einsatz der neuen Programmversion (max. bis zur Lohnabrechnung für Dezember 2013) ist daher in solchen Fällen weiterhin die Papierbescheinigung anzuwenden</a:t>
            </a:r>
            <a:endParaRPr lang="de-DE"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9</a:t>
            </a:fld>
            <a:endParaRPr lang="de-DE" u="none"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dirty="0" smtClean="0"/>
              <a:t>nachdem der AG seine AN angemeldet hat,</a:t>
            </a:r>
            <a:r>
              <a:rPr lang="de-DE" baseline="0" dirty="0" smtClean="0"/>
              <a:t> erhält er zeitversetzt eine Anmeldebestätigung</a:t>
            </a:r>
          </a:p>
          <a:p>
            <a:pPr marL="181663" indent="-181663" eaLnBrk="1" hangingPunct="1">
              <a:buFontTx/>
              <a:buChar char="•"/>
            </a:pPr>
            <a:endParaRPr lang="de-DE" baseline="0" dirty="0" smtClean="0"/>
          </a:p>
          <a:p>
            <a:pPr marL="181663" indent="-181663" eaLnBrk="1" hangingPunct="1">
              <a:buFontTx/>
              <a:buChar char="•"/>
            </a:pPr>
            <a:r>
              <a:rPr lang="de-DE" baseline="0" dirty="0" smtClean="0"/>
              <a:t>zeitversetzt bedeutet bis zu 5 Werktage (auch Samstag gilt als Werktag), im Einführungszeitraum ggfs. länger </a:t>
            </a:r>
          </a:p>
          <a:p>
            <a:pPr marL="181663" indent="-181663" eaLnBrk="1" hangingPunct="1">
              <a:buFontTx/>
              <a:buChar char="•"/>
            </a:pPr>
            <a:endParaRPr lang="de-DE" baseline="0" dirty="0" smtClean="0"/>
          </a:p>
          <a:p>
            <a:pPr marL="181663" indent="-181663" eaLnBrk="1" hangingPunct="1">
              <a:buFontTx/>
              <a:buChar char="•"/>
            </a:pPr>
            <a:r>
              <a:rPr lang="de-DE" baseline="0" dirty="0" smtClean="0"/>
              <a:t>in dieser sind die aktuellen ELStAM der angemeldeten AN enthalten</a:t>
            </a:r>
          </a:p>
          <a:p>
            <a:pPr marL="181663" indent="-181663" eaLnBrk="1" hangingPunct="1">
              <a:buFontTx/>
              <a:buChar char="•"/>
            </a:pPr>
            <a:endParaRPr lang="de-DE" baseline="0" dirty="0" smtClean="0"/>
          </a:p>
          <a:p>
            <a:pPr marL="181663" indent="-181663" eaLnBrk="1" hangingPunct="1">
              <a:buFontTx/>
              <a:buChar char="•"/>
            </a:pPr>
            <a:r>
              <a:rPr lang="de-DE" baseline="0" dirty="0" smtClean="0"/>
              <a:t>verwendet der AG das kostenlose Programm Elster Formular, muss er die ELStAM händisch in seine Lohnbuchhaltung übernehmen</a:t>
            </a:r>
          </a:p>
          <a:p>
            <a:pPr marL="181663" indent="-181663" eaLnBrk="1" hangingPunct="1">
              <a:buFontTx/>
              <a:buChar char="•"/>
            </a:pPr>
            <a:endParaRPr lang="de-DE" baseline="0"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10</a:t>
            </a:fld>
            <a:endParaRPr lang="de-DE" u="none"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dirty="0" smtClean="0"/>
              <a:t>zeitversetzte (bis zu 5 Werktage) Bestätigungsliste</a:t>
            </a:r>
            <a:r>
              <a:rPr lang="de-DE" baseline="0" dirty="0" smtClean="0"/>
              <a:t> </a:t>
            </a:r>
          </a:p>
          <a:p>
            <a:pPr marL="171450" indent="-171450">
              <a:buFont typeface="Arial" pitchFamily="34" charset="0"/>
              <a:buChar char="•"/>
            </a:pPr>
            <a:endParaRPr lang="de-DE" baseline="0" dirty="0" smtClean="0"/>
          </a:p>
          <a:p>
            <a:pPr marL="171450" indent="-171450">
              <a:buFont typeface="Arial" pitchFamily="34" charset="0"/>
              <a:buChar char="•"/>
            </a:pPr>
            <a:r>
              <a:rPr lang="de-DE" baseline="0" dirty="0" smtClean="0"/>
              <a:t>wenn innerhalb dieses Zeitraum keine Rückmeldung der Datenbank erfolgt, besteht die Möglichkeit, über das so genannte Webformular eine Supportanfrage zu stellen</a:t>
            </a:r>
          </a:p>
          <a:p>
            <a:pPr marL="171450" indent="-171450">
              <a:buFont typeface="Arial" pitchFamily="34" charset="0"/>
              <a:buChar char="•"/>
            </a:pPr>
            <a:endParaRPr lang="de-DE" baseline="0" dirty="0" smtClean="0"/>
          </a:p>
          <a:p>
            <a:pPr marL="171450" indent="-171450">
              <a:buFont typeface="Arial" pitchFamily="34" charset="0"/>
              <a:buChar char="•"/>
            </a:pPr>
            <a:endParaRPr lang="de-DE" dirty="0"/>
          </a:p>
        </p:txBody>
      </p:sp>
      <p:sp>
        <p:nvSpPr>
          <p:cNvPr id="4" name="Foliennummernplatzhalter 3"/>
          <p:cNvSpPr>
            <a:spLocks noGrp="1"/>
          </p:cNvSpPr>
          <p:nvPr>
            <p:ph type="sldNum" sz="quarter" idx="10"/>
          </p:nvPr>
        </p:nvSpPr>
        <p:spPr/>
        <p:txBody>
          <a:bodyPr/>
          <a:lstStyle/>
          <a:p>
            <a:pPr>
              <a:defRPr/>
            </a:pPr>
            <a:fld id="{F527BD36-8263-4788-A5C5-35990B659BEB}" type="slidenum">
              <a:rPr lang="de-DE" smtClean="0"/>
              <a:pPr>
                <a:defRPr/>
              </a:pPr>
              <a:t>11</a:t>
            </a:fld>
            <a:endParaRPr lang="de-DE" dirty="0"/>
          </a:p>
        </p:txBody>
      </p:sp>
    </p:spTree>
    <p:extLst>
      <p:ext uri="{BB962C8B-B14F-4D97-AF65-F5344CB8AC3E}">
        <p14:creationId xmlns:p14="http://schemas.microsoft.com/office/powerpoint/2010/main" val="2095554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33" indent="-171433" eaLnBrk="1" hangingPunct="1">
              <a:buFont typeface="Arial" pitchFamily="34" charset="0"/>
              <a:buChar char="•"/>
            </a:pPr>
            <a:r>
              <a:rPr lang="de-DE" dirty="0" smtClean="0"/>
              <a:t>monatlich muss der AG </a:t>
            </a:r>
            <a:r>
              <a:rPr lang="de-DE" baseline="0" dirty="0" smtClean="0"/>
              <a:t>so genannte Änderungslisten abrufen</a:t>
            </a:r>
          </a:p>
          <a:p>
            <a:pPr marL="0" indent="0" eaLnBrk="1" hangingPunct="1">
              <a:buFont typeface="Arial" pitchFamily="34" charset="0"/>
              <a:buNone/>
            </a:pPr>
            <a:r>
              <a:rPr lang="de-DE" baseline="0" dirty="0" smtClean="0"/>
              <a:t> </a:t>
            </a:r>
          </a:p>
          <a:p>
            <a:pPr marL="171433" indent="-171433" eaLnBrk="1" hangingPunct="1">
              <a:buFont typeface="Arial" pitchFamily="34" charset="0"/>
              <a:buChar char="•"/>
            </a:pPr>
            <a:r>
              <a:rPr lang="de-DE" dirty="0" smtClean="0"/>
              <a:t>die Änderungsliste wird am 5. Werktag des Folgemonats zum Abruf bereitgestellt</a:t>
            </a:r>
            <a:endParaRPr lang="de-DE" baseline="0" dirty="0" smtClean="0"/>
          </a:p>
          <a:p>
            <a:pPr marL="171433" indent="-171433" eaLnBrk="1" hangingPunct="1">
              <a:buFont typeface="Arial" pitchFamily="34" charset="0"/>
              <a:buChar char="•"/>
            </a:pPr>
            <a:endParaRPr lang="de-DE" baseline="0" dirty="0" smtClean="0"/>
          </a:p>
          <a:p>
            <a:pPr marL="171433" indent="-171433" eaLnBrk="1" hangingPunct="1">
              <a:buFont typeface="Arial" pitchFamily="34" charset="0"/>
              <a:buChar char="•"/>
            </a:pPr>
            <a:r>
              <a:rPr lang="de-DE" baseline="0" dirty="0" smtClean="0"/>
              <a:t>grds. wird für jeden AG nur eine Liste erzeugt</a:t>
            </a:r>
          </a:p>
          <a:p>
            <a:pPr marL="171433" indent="-171433" eaLnBrk="1" hangingPunct="1">
              <a:buFont typeface="Arial" pitchFamily="34" charset="0"/>
              <a:buChar char="•"/>
            </a:pPr>
            <a:r>
              <a:rPr lang="de-DE" baseline="0" dirty="0" smtClean="0"/>
              <a:t>die Liste kann bei mehreren Änderungen für einen Arbeitnehmer mehrere Datensätze enthalten</a:t>
            </a:r>
          </a:p>
          <a:p>
            <a:pPr marL="171433" indent="-171433" eaLnBrk="1" hangingPunct="1">
              <a:buFont typeface="Arial" pitchFamily="34" charset="0"/>
              <a:buChar char="•"/>
            </a:pPr>
            <a:r>
              <a:rPr lang="de-DE" baseline="0" dirty="0" smtClean="0"/>
              <a:t>es kann auch Leerlisten geben, z.B. bei Verlängerung der Gültigkeit eines Freibetrages in gleicher Höhe</a:t>
            </a:r>
          </a:p>
          <a:p>
            <a:pPr marL="171433" indent="-171433" eaLnBrk="1" hangingPunct="1">
              <a:buFont typeface="Arial" pitchFamily="34" charset="0"/>
              <a:buChar char="•"/>
            </a:pPr>
            <a:endParaRPr lang="de-DE" baseline="0" dirty="0" smtClean="0"/>
          </a:p>
          <a:p>
            <a:pPr marL="171433" indent="-171433" eaLnBrk="1" hangingPunct="1">
              <a:buFont typeface="Arial" pitchFamily="34" charset="0"/>
              <a:buChar char="•"/>
            </a:pPr>
            <a:r>
              <a:rPr lang="de-DE" baseline="0" dirty="0" smtClean="0"/>
              <a:t>die abgerufenen ELStAM sind vom AG ohne Überprüfung auf Richtigkeit zwingend anzuwenden</a:t>
            </a:r>
          </a:p>
          <a:p>
            <a:pPr marL="171433" indent="-171433" eaLnBrk="1" hangingPunct="1">
              <a:buFont typeface="Arial" pitchFamily="34" charset="0"/>
              <a:buChar char="•"/>
            </a:pPr>
            <a:endParaRPr lang="de-DE" baseline="0" dirty="0" smtClean="0"/>
          </a:p>
          <a:p>
            <a:pPr marL="0" indent="0" eaLnBrk="1" hangingPunct="1">
              <a:buFont typeface="Arial" pitchFamily="34" charset="0"/>
              <a:buNone/>
            </a:pPr>
            <a:r>
              <a:rPr lang="de-DE" i="1" baseline="0" dirty="0" smtClean="0"/>
              <a:t>Hinweis: Befreiung von der monatlichen Abrufverpflichtung möglich durch Teilnahme am Mitteilungsservice im </a:t>
            </a:r>
            <a:r>
              <a:rPr lang="de-DE" i="1" baseline="0" dirty="0" err="1" smtClean="0"/>
              <a:t>ElsterOnline</a:t>
            </a:r>
            <a:r>
              <a:rPr lang="de-DE" i="1" baseline="0" dirty="0" smtClean="0"/>
              <a:t>-Portal (Abruf nur bei Änderung). </a:t>
            </a:r>
            <a:endParaRPr lang="de-DE" baseline="0" dirty="0" smtClean="0"/>
          </a:p>
          <a:p>
            <a:pPr marL="181663" indent="-181663" algn="r" eaLnBrk="1" hangingPunct="1"/>
            <a:endParaRPr lang="de-DE"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12</a:t>
            </a:fld>
            <a:endParaRPr lang="de-DE" u="none"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dirty="0" smtClean="0"/>
              <a:t>bei Ausscheiden eines AN muss</a:t>
            </a:r>
            <a:r>
              <a:rPr lang="de-DE" baseline="0" dirty="0" smtClean="0"/>
              <a:t> der AG die Abmeldung des AN in der ELStAM-DB veranlassen</a:t>
            </a:r>
          </a:p>
          <a:p>
            <a:pPr marL="181663" indent="-181663" eaLnBrk="1" hangingPunct="1">
              <a:buFontTx/>
              <a:buChar char="•"/>
            </a:pPr>
            <a:endParaRPr lang="de-DE" baseline="0" dirty="0" smtClean="0"/>
          </a:p>
          <a:p>
            <a:pPr marL="181663" indent="-181663" eaLnBrk="1" hangingPunct="1">
              <a:buFontTx/>
              <a:buChar char="•"/>
            </a:pPr>
            <a:r>
              <a:rPr lang="de-DE" baseline="0" dirty="0" smtClean="0"/>
              <a:t>dies geschieht unter Angabe der </a:t>
            </a:r>
            <a:r>
              <a:rPr lang="de-DE" baseline="0" dirty="0" err="1" smtClean="0"/>
              <a:t>IdNr</a:t>
            </a:r>
            <a:r>
              <a:rPr lang="de-DE" baseline="0" dirty="0" smtClean="0"/>
              <a:t>., des Beschäftigungsendes und des Referenzdatums der Anmeldung</a:t>
            </a:r>
          </a:p>
          <a:p>
            <a:pPr marL="181663" indent="-181663" eaLnBrk="1" hangingPunct="1">
              <a:buFontTx/>
              <a:buChar char="•"/>
            </a:pPr>
            <a:endParaRPr lang="de-DE" baseline="0" dirty="0" smtClean="0"/>
          </a:p>
          <a:p>
            <a:pPr marL="181663" indent="-181663" eaLnBrk="1" hangingPunct="1">
              <a:buFontTx/>
              <a:buChar char="•"/>
            </a:pPr>
            <a:r>
              <a:rPr lang="de-DE" baseline="0" dirty="0" smtClean="0"/>
              <a:t>durch die Abmeldung wird die bestehende „Verknüpfung“ zwischen AG und Arbeitnehmer gelöst (insb. keine weiteren Änderungslisten)</a:t>
            </a:r>
            <a:endParaRPr lang="de-DE"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13</a:t>
            </a:fld>
            <a:endParaRPr lang="de-DE" u="none"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Folienbildplatzhalter 1"/>
          <p:cNvSpPr>
            <a:spLocks noGrp="1" noRot="1" noChangeAspect="1" noTextEdit="1"/>
          </p:cNvSpPr>
          <p:nvPr>
            <p:ph type="sldImg"/>
          </p:nvPr>
        </p:nvSpPr>
        <p:spPr>
          <a:ln/>
        </p:spPr>
      </p:sp>
      <p:sp>
        <p:nvSpPr>
          <p:cNvPr id="9421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Tx/>
              <a:buNone/>
            </a:pPr>
            <a:endParaRPr lang="de-DE" dirty="0" smtClean="0"/>
          </a:p>
        </p:txBody>
      </p:sp>
      <p:sp>
        <p:nvSpPr>
          <p:cNvPr id="9421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466D8F2C-AF07-47FA-BD0E-C211E2073909}" type="slidenum">
              <a:rPr lang="de-DE" u="none" smtClean="0"/>
              <a:pPr eaLnBrk="1" hangingPunct="1"/>
              <a:t>14</a:t>
            </a:fld>
            <a:endParaRPr lang="de-DE" u="none"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Folienbildplatzhalter 1"/>
          <p:cNvSpPr>
            <a:spLocks noGrp="1" noRot="1" noChangeAspect="1" noTextEdit="1"/>
          </p:cNvSpPr>
          <p:nvPr>
            <p:ph type="sldImg"/>
          </p:nvPr>
        </p:nvSpPr>
        <p:spPr>
          <a:ln/>
        </p:spPr>
      </p:sp>
      <p:sp>
        <p:nvSpPr>
          <p:cNvPr id="291843" name="Notizenplatzhalter 2"/>
          <p:cNvSpPr>
            <a:spLocks noGrp="1"/>
          </p:cNvSpPr>
          <p:nvPr>
            <p:ph type="body" idx="1"/>
          </p:nvPr>
        </p:nvSpPr>
        <p:spPr>
          <a:xfrm>
            <a:off x="677865" y="4714875"/>
            <a:ext cx="5426074" cy="501650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sz="1200" dirty="0" smtClean="0"/>
              <a:t>nach dem Einstieg in das elektronische Verfahren sind die zur Verfügung gestellten ELStAM</a:t>
            </a:r>
            <a:r>
              <a:rPr lang="de-DE" sz="1200" baseline="0" dirty="0" smtClean="0"/>
              <a:t> grds. anzuwenden</a:t>
            </a:r>
            <a:endParaRPr lang="de-DE" sz="1200" dirty="0"/>
          </a:p>
        </p:txBody>
      </p:sp>
      <p:sp>
        <p:nvSpPr>
          <p:cNvPr id="291844" name="Foliennummernplatzhalter 3"/>
          <p:cNvSpPr txBox="1">
            <a:spLocks noGrp="1"/>
          </p:cNvSpPr>
          <p:nvPr/>
        </p:nvSpPr>
        <p:spPr bwMode="auto">
          <a:xfrm>
            <a:off x="3841752" y="9428165"/>
            <a:ext cx="293846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788" tIns="45893" rIns="91788" bIns="45893" anchor="b"/>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fld id="{A69B15F1-415A-4BFB-8F25-B5CA0BB1A3CA}" type="slidenum">
              <a:rPr lang="de-DE" sz="1200" u="none"/>
              <a:pPr algn="r" eaLnBrk="1" hangingPunct="1"/>
              <a:t>15</a:t>
            </a:fld>
            <a:endParaRPr lang="de-DE" sz="1200" u="none"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Folienbildplatzhalter 1"/>
          <p:cNvSpPr>
            <a:spLocks noGrp="1" noRot="1" noChangeAspect="1" noTextEdit="1"/>
          </p:cNvSpPr>
          <p:nvPr>
            <p:ph type="sldImg"/>
          </p:nvPr>
        </p:nvSpPr>
        <p:spPr>
          <a:ln/>
        </p:spPr>
      </p:sp>
      <p:sp>
        <p:nvSpPr>
          <p:cNvPr id="10854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489" indent="-342489">
              <a:lnSpc>
                <a:spcPct val="110000"/>
              </a:lnSpc>
              <a:spcAft>
                <a:spcPct val="50000"/>
              </a:spcAft>
              <a:buFont typeface="Arial" pitchFamily="34" charset="0"/>
              <a:buChar char="•"/>
              <a:defRPr/>
            </a:pPr>
            <a:r>
              <a:rPr lang="de-DE" dirty="0"/>
              <a:t>Papierbescheinigungen sind auch nach dem Einstieg in das elektronische Verfahren weiter aufzubewahren (bis Ende 2014</a:t>
            </a:r>
            <a:r>
              <a:rPr lang="de-DE" dirty="0" smtClean="0"/>
              <a:t>)</a:t>
            </a:r>
          </a:p>
          <a:p>
            <a:pPr marL="342489" indent="-342489">
              <a:lnSpc>
                <a:spcPct val="110000"/>
              </a:lnSpc>
              <a:spcAft>
                <a:spcPct val="50000"/>
              </a:spcAft>
              <a:buFont typeface="Arial" pitchFamily="34" charset="0"/>
              <a:buChar char="•"/>
              <a:defRPr/>
            </a:pPr>
            <a:endParaRPr lang="de-DE" dirty="0"/>
          </a:p>
          <a:p>
            <a:pPr marL="342489" indent="-342489">
              <a:lnSpc>
                <a:spcPct val="110000"/>
              </a:lnSpc>
              <a:spcAft>
                <a:spcPct val="50000"/>
              </a:spcAft>
              <a:buFont typeface="Arial" pitchFamily="34" charset="0"/>
              <a:buChar char="•"/>
              <a:defRPr/>
            </a:pPr>
            <a:r>
              <a:rPr lang="de-DE" dirty="0"/>
              <a:t>Neue Arbeitnehmer müssen im </a:t>
            </a:r>
            <a:r>
              <a:rPr lang="de-DE" dirty="0" smtClean="0"/>
              <a:t>Einführungszeitraum </a:t>
            </a:r>
            <a:r>
              <a:rPr lang="de-DE" dirty="0"/>
              <a:t>weiterhin eine </a:t>
            </a:r>
            <a:r>
              <a:rPr lang="de-DE" dirty="0" smtClean="0"/>
              <a:t>Lohnsteuerkarte oder Ersatzbescheinigung (StKl. I-V) vorlegen</a:t>
            </a:r>
            <a:r>
              <a:rPr lang="de-DE" dirty="0"/>
              <a:t>, damit sich der AG als Haupt-AG </a:t>
            </a:r>
            <a:r>
              <a:rPr lang="de-DE" dirty="0" smtClean="0"/>
              <a:t>anmelden kann</a:t>
            </a:r>
          </a:p>
          <a:p>
            <a:pPr marL="342489" indent="-342489">
              <a:lnSpc>
                <a:spcPct val="110000"/>
              </a:lnSpc>
              <a:spcAft>
                <a:spcPct val="50000"/>
              </a:spcAft>
              <a:buFont typeface="Arial" pitchFamily="34" charset="0"/>
              <a:buChar char="•"/>
              <a:defRPr/>
            </a:pPr>
            <a:endParaRPr lang="de-DE" dirty="0" smtClean="0"/>
          </a:p>
          <a:p>
            <a:pPr marL="0" indent="0">
              <a:lnSpc>
                <a:spcPct val="110000"/>
              </a:lnSpc>
              <a:spcAft>
                <a:spcPct val="50000"/>
              </a:spcAft>
              <a:buFont typeface="Arial" pitchFamily="34" charset="0"/>
              <a:buNone/>
              <a:defRPr/>
            </a:pPr>
            <a:r>
              <a:rPr lang="de-DE" i="1" dirty="0" smtClean="0"/>
              <a:t>Hinweis: Die Ausnahmeregelung</a:t>
            </a:r>
            <a:r>
              <a:rPr lang="de-DE" i="1" baseline="0" dirty="0" smtClean="0"/>
              <a:t> für Auszubildende gilt auch für das Jahr 2013 weiter.</a:t>
            </a:r>
            <a:endParaRPr lang="de-DE" i="1" dirty="0" smtClean="0"/>
          </a:p>
          <a:p>
            <a:pPr marL="342489" indent="-342489">
              <a:lnSpc>
                <a:spcPct val="110000"/>
              </a:lnSpc>
              <a:spcAft>
                <a:spcPct val="50000"/>
              </a:spcAft>
              <a:buFont typeface="Arial" pitchFamily="34" charset="0"/>
              <a:buChar char="•"/>
              <a:defRPr/>
            </a:pPr>
            <a:endParaRPr lang="de-DE" dirty="0"/>
          </a:p>
          <a:p>
            <a:pPr marL="342489" indent="-342489">
              <a:lnSpc>
                <a:spcPct val="110000"/>
              </a:lnSpc>
              <a:spcAft>
                <a:spcPct val="50000"/>
              </a:spcAft>
              <a:buFont typeface="Arial" pitchFamily="34" charset="0"/>
              <a:buChar char="•"/>
              <a:defRPr/>
            </a:pPr>
            <a:r>
              <a:rPr lang="de-DE" dirty="0"/>
              <a:t>deshalb sind Papierbescheinigungen bei Beendigung des Beschäftigungsverhältnisses auch weiterhin zeitnah an Arbeitnehmer </a:t>
            </a:r>
            <a:r>
              <a:rPr lang="de-DE" dirty="0" smtClean="0"/>
              <a:t>auszuhändigen</a:t>
            </a:r>
          </a:p>
          <a:p>
            <a:pPr marL="342489" indent="-342489">
              <a:lnSpc>
                <a:spcPct val="110000"/>
              </a:lnSpc>
              <a:spcAft>
                <a:spcPct val="50000"/>
              </a:spcAft>
              <a:buFont typeface="Arial" pitchFamily="34" charset="0"/>
              <a:buChar char="•"/>
              <a:defRPr/>
            </a:pPr>
            <a:endParaRPr lang="de-DE" dirty="0" smtClean="0"/>
          </a:p>
          <a:p>
            <a:pPr marL="342489" indent="-342489">
              <a:lnSpc>
                <a:spcPct val="110000"/>
              </a:lnSpc>
              <a:spcAft>
                <a:spcPct val="50000"/>
              </a:spcAft>
              <a:buFont typeface="Arial" pitchFamily="34" charset="0"/>
              <a:buChar char="•"/>
              <a:defRPr/>
            </a:pPr>
            <a:r>
              <a:rPr lang="de-DE" dirty="0" smtClean="0"/>
              <a:t>auf den folgenden Folien werden Empfehlungen für einen reibungslosen</a:t>
            </a:r>
            <a:r>
              <a:rPr lang="de-DE" baseline="0" dirty="0" smtClean="0"/>
              <a:t> Einstieg in das elektronische Verfahren gegeben</a:t>
            </a:r>
            <a:endParaRPr lang="de-DE" dirty="0"/>
          </a:p>
        </p:txBody>
      </p:sp>
      <p:sp>
        <p:nvSpPr>
          <p:cNvPr id="108548"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7FAEA095-07AF-4430-B238-2E2E693D95EC}" type="slidenum">
              <a:rPr lang="de-DE" u="none" smtClean="0"/>
              <a:pPr eaLnBrk="1" hangingPunct="1"/>
              <a:t>16</a:t>
            </a:fld>
            <a:endParaRPr lang="de-DE" u="none"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dirty="0" smtClean="0"/>
              <a:t>um den Verfahrenseinstieg zu erleichtern und mögliche Fehlerquellen bereits vor dem Einstieg</a:t>
            </a:r>
            <a:r>
              <a:rPr lang="de-DE" baseline="0" dirty="0" smtClean="0"/>
              <a:t> zu beseitigen, empfiehlt sich die Kontrolle der Stammdaten in den Lohnkonten</a:t>
            </a:r>
          </a:p>
          <a:p>
            <a:pPr marL="628650" lvl="1" indent="-171450">
              <a:buFont typeface="Arial" pitchFamily="34" charset="0"/>
              <a:buChar char="•"/>
            </a:pPr>
            <a:r>
              <a:rPr lang="de-DE" baseline="0" dirty="0" smtClean="0"/>
              <a:t>Geburtsdatum korrekt (z. B.: Abgleich mit der Lohnsteuerkarte oder dem Personalausweis)</a:t>
            </a:r>
          </a:p>
          <a:p>
            <a:pPr marL="628650" lvl="1" indent="-171450">
              <a:buFont typeface="Arial" pitchFamily="34" charset="0"/>
              <a:buChar char="•"/>
            </a:pPr>
            <a:r>
              <a:rPr lang="de-DE" baseline="0" dirty="0" smtClean="0"/>
              <a:t>IdNr. korrekt (z. B: Abgleich Lohnsteuerkarte oder Ersatzbescheinigung)</a:t>
            </a:r>
          </a:p>
          <a:p>
            <a:pPr marL="171450" lvl="0" indent="-171450">
              <a:buFont typeface="Arial" pitchFamily="34" charset="0"/>
              <a:buChar char="•"/>
            </a:pPr>
            <a:endParaRPr lang="de-DE" baseline="0" dirty="0" smtClean="0"/>
          </a:p>
          <a:p>
            <a:pPr marL="171450" lvl="0" indent="-171450">
              <a:buFont typeface="Arial" pitchFamily="34" charset="0"/>
              <a:buChar char="•"/>
            </a:pPr>
            <a:r>
              <a:rPr lang="de-DE" baseline="0" dirty="0" smtClean="0"/>
              <a:t>es empfiehlt sich auch, eine in der Lohnbuchhaltungssoftware gespeicherte Steuernummer der lohnsteuerlichen Betriebsstätte mit der aktuell gültigen Steuernummer abzugleichen</a:t>
            </a:r>
          </a:p>
          <a:p>
            <a:pPr marL="628650" lvl="1" indent="-171450">
              <a:buFont typeface="Arial" pitchFamily="34" charset="0"/>
              <a:buChar char="•"/>
            </a:pPr>
            <a:endParaRPr lang="de-DE" baseline="0" dirty="0" smtClean="0"/>
          </a:p>
          <a:p>
            <a:pPr marL="171450" lvl="0" indent="-171450">
              <a:buFont typeface="Arial" pitchFamily="34" charset="0"/>
              <a:buChar char="•"/>
            </a:pPr>
            <a:r>
              <a:rPr lang="de-DE" baseline="0" dirty="0" smtClean="0"/>
              <a:t>es ist sicherzustellen, dass die genutzte Lohnbuchhaltungssoftware auch bereits die Funktionalität für den ELStAM-Einstieg beinhaltet</a:t>
            </a:r>
          </a:p>
          <a:p>
            <a:pPr marL="171450" lvl="0" indent="-171450">
              <a:buFont typeface="Arial" pitchFamily="34" charset="0"/>
              <a:buChar char="•"/>
            </a:pPr>
            <a:endParaRPr lang="de-DE" baseline="0" dirty="0" smtClean="0"/>
          </a:p>
          <a:p>
            <a:pPr marL="171450" lvl="0" indent="-171450">
              <a:buFont typeface="Arial" pitchFamily="34" charset="0"/>
              <a:buChar char="•"/>
            </a:pPr>
            <a:r>
              <a:rPr lang="de-DE" baseline="0" dirty="0" smtClean="0"/>
              <a:t>wichtig ist die Information der Arbeitnehmer über den Einstieg.</a:t>
            </a:r>
          </a:p>
          <a:p>
            <a:pPr marL="171450" lvl="0" indent="-171450">
              <a:buFont typeface="Arial" pitchFamily="34" charset="0"/>
              <a:buChar char="•"/>
            </a:pPr>
            <a:endParaRPr lang="de-DE" baseline="0" dirty="0" smtClean="0"/>
          </a:p>
          <a:p>
            <a:pPr marL="171450" lvl="0" indent="-171450">
              <a:buFont typeface="Arial" pitchFamily="34" charset="0"/>
              <a:buChar char="•"/>
            </a:pPr>
            <a:r>
              <a:rPr lang="de-DE" baseline="0" dirty="0" smtClean="0"/>
              <a:t>sie haben so (im besten Fall mit einem gewissen zeitlichen Vorlauf) die Möglichkeit, ihre ELStAM zu überprüfen, siehe nachfolgende Folien</a:t>
            </a:r>
          </a:p>
        </p:txBody>
      </p:sp>
      <p:sp>
        <p:nvSpPr>
          <p:cNvPr id="4" name="Foliennummernplatzhalter 3"/>
          <p:cNvSpPr>
            <a:spLocks noGrp="1"/>
          </p:cNvSpPr>
          <p:nvPr>
            <p:ph type="sldNum" sz="quarter" idx="10"/>
          </p:nvPr>
        </p:nvSpPr>
        <p:spPr/>
        <p:txBody>
          <a:bodyPr/>
          <a:lstStyle/>
          <a:p>
            <a:pPr>
              <a:defRPr/>
            </a:pPr>
            <a:fld id="{F527BD36-8263-4788-A5C5-35990B659BEB}" type="slidenum">
              <a:rPr lang="de-DE" smtClean="0"/>
              <a:pPr>
                <a:defRPr/>
              </a:pPr>
              <a:t>17</a:t>
            </a:fld>
            <a:endParaRPr lang="de-DE" dirty="0"/>
          </a:p>
        </p:txBody>
      </p:sp>
    </p:spTree>
    <p:extLst>
      <p:ext uri="{BB962C8B-B14F-4D97-AF65-F5344CB8AC3E}">
        <p14:creationId xmlns:p14="http://schemas.microsoft.com/office/powerpoint/2010/main" val="4805259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B9AB7C-BD8B-4A46-B3CC-4B45559B35B1}" type="slidenum">
              <a:rPr lang="de-DE"/>
              <a:pPr/>
              <a:t>18</a:t>
            </a:fld>
            <a:endParaRPr lang="de-DE" dirty="0"/>
          </a:p>
        </p:txBody>
      </p:sp>
      <p:sp>
        <p:nvSpPr>
          <p:cNvPr id="248834" name="Rectangle 2"/>
          <p:cNvSpPr>
            <a:spLocks noGrp="1" noRot="1" noChangeAspect="1" noChangeArrowheads="1" noTextEdit="1"/>
          </p:cNvSpPr>
          <p:nvPr>
            <p:ph type="sldImg"/>
          </p:nvPr>
        </p:nvSpPr>
        <p:spPr>
          <a:xfrm>
            <a:off x="911225" y="744538"/>
            <a:ext cx="4962525" cy="3722687"/>
          </a:xfrm>
          <a:ln/>
        </p:spPr>
      </p:sp>
      <p:sp>
        <p:nvSpPr>
          <p:cNvPr id="248835" name="Rectangle 3"/>
          <p:cNvSpPr>
            <a:spLocks noGrp="1" noChangeArrowheads="1"/>
          </p:cNvSpPr>
          <p:nvPr>
            <p:ph type="body" idx="1"/>
          </p:nvPr>
        </p:nvSpPr>
        <p:spPr>
          <a:xfrm>
            <a:off x="904240" y="4715154"/>
            <a:ext cx="4973320" cy="4466987"/>
          </a:xfrm>
        </p:spPr>
        <p:txBody>
          <a:bodyPr/>
          <a:lstStyle/>
          <a:p>
            <a:pPr marL="171450" indent="-171450">
              <a:buFont typeface="Arial" pitchFamily="34" charset="0"/>
              <a:buChar char="•"/>
            </a:pPr>
            <a:r>
              <a:rPr lang="de-DE" dirty="0" smtClean="0"/>
              <a:t>im Einführungszeitraum 2013 gelten für die erstmalige Anwendung der ELStAM</a:t>
            </a:r>
            <a:r>
              <a:rPr lang="de-DE" baseline="0" dirty="0" smtClean="0"/>
              <a:t> Besonderheiten</a:t>
            </a:r>
            <a:endParaRPr lang="de-DE" dirty="0" smtClean="0"/>
          </a:p>
          <a:p>
            <a:pPr marL="171450" indent="-171450">
              <a:buFont typeface="Arial" pitchFamily="34" charset="0"/>
              <a:buChar char="•"/>
            </a:pPr>
            <a:endParaRPr lang="de-DE" dirty="0" smtClean="0"/>
          </a:p>
          <a:p>
            <a:pPr marL="171450" indent="-171450">
              <a:buFont typeface="Arial" pitchFamily="34" charset="0"/>
              <a:buChar char="•"/>
            </a:pPr>
            <a:r>
              <a:rPr lang="de-DE" dirty="0" smtClean="0"/>
              <a:t>der</a:t>
            </a:r>
            <a:r>
              <a:rPr lang="de-DE" baseline="0" dirty="0" smtClean="0"/>
              <a:t> Arbeitgeber sollte seine Arbeitnehmer mindestens einen Monat vor dem geplanten Zeitpunkt über den Einstieg in das ELStAM-Verfahren informieren, Vorteil: Arbeitnehmer kann seine ELStAM vor dem erstmaligen Abruf im </a:t>
            </a:r>
            <a:r>
              <a:rPr lang="de-DE" baseline="0" dirty="0" err="1" smtClean="0"/>
              <a:t>ElsterOnline</a:t>
            </a:r>
            <a:r>
              <a:rPr lang="de-DE" baseline="0" dirty="0" smtClean="0"/>
              <a:t>-Portal kontrollieren</a:t>
            </a:r>
            <a:endParaRPr lang="de-DE" dirty="0" smtClean="0"/>
          </a:p>
          <a:p>
            <a:pPr marL="171450" indent="-171450">
              <a:buFont typeface="Arial" pitchFamily="34" charset="0"/>
              <a:buChar char="•"/>
            </a:pPr>
            <a:endParaRPr lang="de-DE" dirty="0" smtClean="0"/>
          </a:p>
          <a:p>
            <a:pPr marL="171450" indent="-171450">
              <a:buFont typeface="Arial" pitchFamily="34" charset="0"/>
              <a:buChar char="•"/>
            </a:pPr>
            <a:r>
              <a:rPr lang="de-DE" dirty="0" smtClean="0"/>
              <a:t>sobald der Arbeitgeber die Anmeldebestätigung inkl. ELStAM</a:t>
            </a:r>
            <a:r>
              <a:rPr lang="de-DE" baseline="0" dirty="0" smtClean="0"/>
              <a:t> erhalten hat, kann er die erstmalige Anwendung der ELStAM mit Zustimmung des Arbeitnehmers bis zu 6 Monate zurückstellen</a:t>
            </a:r>
          </a:p>
          <a:p>
            <a:pPr marL="171450" indent="-171450">
              <a:buFont typeface="Arial" pitchFamily="34" charset="0"/>
              <a:buChar char="•"/>
            </a:pPr>
            <a:endParaRPr lang="de-DE" baseline="0" dirty="0" smtClean="0"/>
          </a:p>
          <a:p>
            <a:pPr marL="171450" indent="-171450">
              <a:buFont typeface="Arial" pitchFamily="34" charset="0"/>
              <a:buChar char="•"/>
            </a:pPr>
            <a:r>
              <a:rPr lang="de-DE" baseline="0" dirty="0" smtClean="0"/>
              <a:t>der AG kann den Arbeitnehmer über die für ihn zur Verfügung gestellten ELStAM informieren , damit der Arbeitnehmer diese  auf Richtigkeit und Vollständigkeit prüfen kann</a:t>
            </a:r>
          </a:p>
          <a:p>
            <a:pPr marL="171450" indent="-171450">
              <a:buFont typeface="Arial" pitchFamily="34" charset="0"/>
              <a:buChar char="•"/>
            </a:pPr>
            <a:endParaRPr lang="de-DE" baseline="0" dirty="0" smtClean="0"/>
          </a:p>
          <a:p>
            <a:pPr marL="0" indent="0">
              <a:buFont typeface="Arial" pitchFamily="34" charset="0"/>
              <a:buNone/>
            </a:pPr>
            <a:r>
              <a:rPr lang="de-DE" i="1" baseline="0" dirty="0" smtClean="0"/>
              <a:t>Hinweis: Reicht die Zeit bis zur nächsten Lohnabrechnung für den Datenabgleich des AG nicht aus, kann er zunächst die Zustimmung des Arbeitnehmers (vgl. Folie 21) einholen und anschließend den Datenabgleich durchführen.</a:t>
            </a:r>
          </a:p>
          <a:p>
            <a:pPr marL="0" indent="0">
              <a:buFont typeface="Arial" pitchFamily="34" charset="0"/>
              <a:buNone/>
            </a:pPr>
            <a:endParaRPr lang="de-DE" i="1" baseline="0" dirty="0" smtClean="0"/>
          </a:p>
          <a:p>
            <a:pPr marL="0" indent="0">
              <a:buFont typeface="Arial" pitchFamily="34" charset="0"/>
              <a:buNone/>
            </a:pPr>
            <a:endParaRPr lang="de-DE" i="1" baseline="0" dirty="0" smtClean="0"/>
          </a:p>
          <a:p>
            <a:pPr marL="171450" indent="-171450">
              <a:buFont typeface="Arial" pitchFamily="34" charset="0"/>
              <a:buChar char="•"/>
            </a:pPr>
            <a:endParaRPr lang="de-DE" baseline="0" dirty="0" smtClean="0"/>
          </a:p>
          <a:p>
            <a:pPr marL="171450" indent="-171450">
              <a:buFont typeface="Arial" pitchFamily="34" charset="0"/>
              <a:buChar char="•"/>
            </a:pPr>
            <a:endParaRPr lang="de-DE" baseline="0" dirty="0" smtClean="0"/>
          </a:p>
          <a:p>
            <a:pPr marL="171450" indent="-171450">
              <a:buFont typeface="Arial" pitchFamily="34" charset="0"/>
              <a:buChar char="•"/>
            </a:pPr>
            <a:endParaRPr lang="de-DE"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r>
              <a:rPr lang="de-DE" baseline="0" dirty="0" smtClean="0"/>
              <a:t>die Finanzverwaltung stellt einen entsprechenden Vordruck „Bescheinigung zur Überprüfung der elektronischen Lohnsteuerabzugsmerkmale“ zur Verfügung </a:t>
            </a:r>
          </a:p>
          <a:p>
            <a:pPr marL="181663" indent="-181663" eaLnBrk="1" hangingPunct="1">
              <a:buFontTx/>
              <a:buChar char="•"/>
            </a:pPr>
            <a:endParaRPr lang="de-DE" baseline="0" dirty="0" smtClean="0"/>
          </a:p>
          <a:p>
            <a:pPr marL="181663" indent="-181663" eaLnBrk="1" hangingPunct="1">
              <a:buFontTx/>
              <a:buChar char="•"/>
            </a:pPr>
            <a:r>
              <a:rPr lang="de-DE" baseline="0" dirty="0" smtClean="0"/>
              <a:t>im Vordruck können die bisher verwandten Lohnsteuerabzugsmerkmalen den ELStAM gegenüber gestellt werden</a:t>
            </a:r>
          </a:p>
          <a:p>
            <a:pPr marL="181663" indent="-181663" eaLnBrk="1" hangingPunct="1">
              <a:buFontTx/>
              <a:buChar char="•"/>
            </a:pPr>
            <a:endParaRPr lang="de-DE" baseline="0" dirty="0" smtClean="0"/>
          </a:p>
          <a:p>
            <a:pPr marL="181663" indent="-181663" eaLnBrk="1" hangingPunct="1">
              <a:buFontTx/>
              <a:buChar char="•"/>
            </a:pPr>
            <a:r>
              <a:rPr lang="de-DE" dirty="0" smtClean="0"/>
              <a:t>der Vordruck findet sich z.B. im</a:t>
            </a:r>
            <a:r>
              <a:rPr lang="de-DE" baseline="0" dirty="0" smtClean="0"/>
              <a:t> Formular-Management-System der Bundesfinanzverwaltung (Internetadresse: www.bundesfinanzministerium.de) </a:t>
            </a:r>
            <a:endParaRPr lang="de-DE"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19</a:t>
            </a:fld>
            <a:endParaRPr lang="de-DE" u="none"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B9AB7C-BD8B-4A46-B3CC-4B45559B35B1}" type="slidenum">
              <a:rPr lang="de-DE"/>
              <a:pPr/>
              <a:t>20</a:t>
            </a:fld>
            <a:endParaRPr lang="de-DE" dirty="0"/>
          </a:p>
        </p:txBody>
      </p:sp>
      <p:sp>
        <p:nvSpPr>
          <p:cNvPr id="248834" name="Rectangle 2"/>
          <p:cNvSpPr>
            <a:spLocks noGrp="1" noRot="1" noChangeAspect="1" noChangeArrowheads="1" noTextEdit="1"/>
          </p:cNvSpPr>
          <p:nvPr>
            <p:ph type="sldImg"/>
          </p:nvPr>
        </p:nvSpPr>
        <p:spPr>
          <a:xfrm>
            <a:off x="911225" y="744538"/>
            <a:ext cx="4962525" cy="3722687"/>
          </a:xfrm>
          <a:ln/>
        </p:spPr>
      </p:sp>
      <p:sp>
        <p:nvSpPr>
          <p:cNvPr id="248835" name="Rectangle 3"/>
          <p:cNvSpPr>
            <a:spLocks noGrp="1" noChangeArrowheads="1"/>
          </p:cNvSpPr>
          <p:nvPr>
            <p:ph type="body" idx="1"/>
          </p:nvPr>
        </p:nvSpPr>
        <p:spPr>
          <a:xfrm>
            <a:off x="904240" y="4715154"/>
            <a:ext cx="4973320" cy="4466987"/>
          </a:xfrm>
        </p:spPr>
        <p:txBody>
          <a:bodyPr/>
          <a:lstStyle/>
          <a:p>
            <a:pPr marL="171450" indent="-171450">
              <a:buFont typeface="Arial" pitchFamily="34" charset="0"/>
              <a:buChar char="•"/>
            </a:pPr>
            <a:r>
              <a:rPr lang="de-DE" dirty="0" smtClean="0"/>
              <a:t>grds. sind die ELStAM</a:t>
            </a:r>
            <a:r>
              <a:rPr lang="de-DE" baseline="0" dirty="0" smtClean="0"/>
              <a:t> auch bei bestehenden Abweichungen</a:t>
            </a:r>
            <a:r>
              <a:rPr lang="de-DE" dirty="0" smtClean="0"/>
              <a:t> anzuwenden</a:t>
            </a:r>
          </a:p>
          <a:p>
            <a:pPr marL="171450" indent="-171450">
              <a:buFont typeface="Arial" pitchFamily="34" charset="0"/>
              <a:buChar char="•"/>
            </a:pPr>
            <a:endParaRPr lang="de-DE" dirty="0" smtClean="0"/>
          </a:p>
          <a:p>
            <a:pPr marL="171450" indent="-171450">
              <a:buFont typeface="Arial" pitchFamily="34" charset="0"/>
              <a:buChar char="•"/>
            </a:pPr>
            <a:endParaRPr lang="de-DE"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B9AB7C-BD8B-4A46-B3CC-4B45559B35B1}" type="slidenum">
              <a:rPr lang="de-DE"/>
              <a:pPr/>
              <a:t>21</a:t>
            </a:fld>
            <a:endParaRPr lang="de-DE" dirty="0"/>
          </a:p>
        </p:txBody>
      </p:sp>
      <p:sp>
        <p:nvSpPr>
          <p:cNvPr id="248834" name="Rectangle 2"/>
          <p:cNvSpPr>
            <a:spLocks noGrp="1" noRot="1" noChangeAspect="1" noChangeArrowheads="1" noTextEdit="1"/>
          </p:cNvSpPr>
          <p:nvPr>
            <p:ph type="sldImg"/>
          </p:nvPr>
        </p:nvSpPr>
        <p:spPr>
          <a:xfrm>
            <a:off x="911225" y="744538"/>
            <a:ext cx="4962525" cy="3722687"/>
          </a:xfrm>
          <a:ln/>
        </p:spPr>
      </p:sp>
      <p:sp>
        <p:nvSpPr>
          <p:cNvPr id="248835" name="Rectangle 3"/>
          <p:cNvSpPr>
            <a:spLocks noGrp="1" noChangeArrowheads="1"/>
          </p:cNvSpPr>
          <p:nvPr>
            <p:ph type="body" idx="1"/>
          </p:nvPr>
        </p:nvSpPr>
        <p:spPr>
          <a:xfrm>
            <a:off x="904240" y="4715154"/>
            <a:ext cx="4973320" cy="4466987"/>
          </a:xfrm>
        </p:spPr>
        <p:txBody>
          <a:bodyPr/>
          <a:lstStyle/>
          <a:p>
            <a:pPr marL="171450" indent="-171450">
              <a:buFont typeface="Arial" pitchFamily="34" charset="0"/>
              <a:buChar char="•"/>
            </a:pPr>
            <a:r>
              <a:rPr lang="de-DE" dirty="0" smtClean="0"/>
              <a:t>mit Zustimmung des Arbeitnehmers kann der AG</a:t>
            </a:r>
            <a:r>
              <a:rPr lang="de-DE" baseline="0" dirty="0" smtClean="0"/>
              <a:t> die Anwendung der ELStAM bis zu 6 Monate zurückstellen</a:t>
            </a:r>
          </a:p>
          <a:p>
            <a:pPr marL="171450" indent="-171450">
              <a:buFont typeface="Arial" pitchFamily="34" charset="0"/>
              <a:buChar char="•"/>
            </a:pPr>
            <a:endParaRPr lang="de-DE" baseline="0" dirty="0" smtClean="0"/>
          </a:p>
          <a:p>
            <a:pPr marL="171450" indent="-171450">
              <a:buFont typeface="Arial" pitchFamily="34" charset="0"/>
              <a:buChar char="•"/>
            </a:pPr>
            <a:r>
              <a:rPr lang="de-DE" baseline="0" dirty="0" smtClean="0"/>
              <a:t>in diesem Zeitraum sind die bisherigen Papierbescheinigungen (LSt-Karte, Ersatzbescheinigung gffs. ELStAM-Ausdruck) weiter anzuwenden</a:t>
            </a:r>
          </a:p>
          <a:p>
            <a:pPr marL="171450" indent="-171450">
              <a:buFont typeface="Arial" pitchFamily="34" charset="0"/>
              <a:buChar char="•"/>
            </a:pPr>
            <a:endParaRPr lang="de-DE" baseline="0" dirty="0" smtClean="0"/>
          </a:p>
          <a:p>
            <a:pPr marL="171450" indent="-171450">
              <a:buFont typeface="Arial" pitchFamily="34" charset="0"/>
              <a:buChar char="•"/>
            </a:pPr>
            <a:r>
              <a:rPr lang="de-DE" baseline="0" dirty="0" smtClean="0"/>
              <a:t>der Arbeitnehmer kann in diesem Zeitraum die ELStAM durch das Wohnsitzfinanzamt ändern lassen </a:t>
            </a:r>
          </a:p>
          <a:p>
            <a:pPr marL="171450" indent="-171450">
              <a:buFont typeface="Arial" pitchFamily="34" charset="0"/>
              <a:buChar char="•"/>
            </a:pPr>
            <a:endParaRPr lang="de-DE" baseline="0" dirty="0" smtClean="0"/>
          </a:p>
          <a:p>
            <a:pPr marL="171450" indent="-171450">
              <a:buFont typeface="Arial" pitchFamily="34" charset="0"/>
              <a:buChar char="•"/>
            </a:pPr>
            <a:r>
              <a:rPr lang="de-DE" baseline="0" dirty="0" smtClean="0"/>
              <a:t>im Leitfaden für das Lohnbüro sind typische Fallgestaltungen und deren Lösungsmöglichkeiten dargestellt</a:t>
            </a:r>
          </a:p>
          <a:p>
            <a:pPr marL="171450" indent="-171450">
              <a:buFont typeface="Arial" pitchFamily="34" charset="0"/>
              <a:buChar char="•"/>
            </a:pPr>
            <a:endParaRPr lang="de-DE" baseline="0" dirty="0" smtClean="0"/>
          </a:p>
          <a:p>
            <a:pPr marL="171450" indent="-171450">
              <a:buFont typeface="Arial" pitchFamily="34" charset="0"/>
              <a:buChar char="•"/>
            </a:pPr>
            <a:r>
              <a:rPr lang="de-DE" baseline="0" dirty="0" smtClean="0"/>
              <a:t>der Leitfaden ist unter www.elster.de zu finden</a:t>
            </a:r>
          </a:p>
          <a:p>
            <a:pPr marL="171450" indent="-171450">
              <a:buFont typeface="Arial" pitchFamily="34" charset="0"/>
              <a:buChar char="•"/>
            </a:pPr>
            <a:endParaRPr lang="de-DE" baseline="0" dirty="0" smtClean="0"/>
          </a:p>
          <a:p>
            <a:pPr marL="171450" indent="-171450">
              <a:buFont typeface="Arial" pitchFamily="34" charset="0"/>
              <a:buChar char="•"/>
            </a:pPr>
            <a:endParaRPr lang="de-DE"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B9AB7C-BD8B-4A46-B3CC-4B45559B35B1}" type="slidenum">
              <a:rPr lang="de-DE"/>
              <a:pPr/>
              <a:t>22</a:t>
            </a:fld>
            <a:endParaRPr lang="de-DE" dirty="0"/>
          </a:p>
        </p:txBody>
      </p:sp>
      <p:sp>
        <p:nvSpPr>
          <p:cNvPr id="248834" name="Rectangle 2"/>
          <p:cNvSpPr>
            <a:spLocks noGrp="1" noRot="1" noChangeAspect="1" noChangeArrowheads="1" noTextEdit="1"/>
          </p:cNvSpPr>
          <p:nvPr>
            <p:ph type="sldImg"/>
          </p:nvPr>
        </p:nvSpPr>
        <p:spPr>
          <a:xfrm>
            <a:off x="911225" y="744538"/>
            <a:ext cx="4962525" cy="3722687"/>
          </a:xfrm>
          <a:ln/>
        </p:spPr>
      </p:sp>
      <p:sp>
        <p:nvSpPr>
          <p:cNvPr id="248835" name="Rectangle 3"/>
          <p:cNvSpPr>
            <a:spLocks noGrp="1" noChangeArrowheads="1"/>
          </p:cNvSpPr>
          <p:nvPr>
            <p:ph type="body" idx="1"/>
          </p:nvPr>
        </p:nvSpPr>
        <p:spPr>
          <a:xfrm>
            <a:off x="904240" y="4715154"/>
            <a:ext cx="4973320" cy="4466987"/>
          </a:xfrm>
        </p:spPr>
        <p:txBody>
          <a:bodyPr/>
          <a:lstStyle/>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rPr>
              <a:t>erhält der AG eine Änderungsliste, ist das Problem durch Änderung der ELStAM gelöst worden, der Arbeitgeber hat die geänderten ELStAM nunmehr anzuwenden</a:t>
            </a: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endPar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rPr>
              <a:t>erhält der AG keine Änderungsliste, muss er die ELStAM nach Ablauf von 6 Monaten anwenden</a:t>
            </a: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endPar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rPr>
              <a:t>die Möglichkeit, die ELStAM für einen Zeitraum von bis zu 6 Monaten nicht anzuwenden, besteht auch nach der erstmaligen Anwendung der ELStAM</a:t>
            </a: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endPar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rPr>
              <a:t>den AG trifft keine Verpflichtung, die bisherigen Lohnabrechnungen zu korrigieren, eine haftungsbefreiende Anzeige ist ebenfalls nicht erforderlich</a:t>
            </a: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endPar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endParaRPr lang="de-DE"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B9AB7C-BD8B-4A46-B3CC-4B45559B35B1}" type="slidenum">
              <a:rPr lang="de-DE"/>
              <a:pPr/>
              <a:t>23</a:t>
            </a:fld>
            <a:endParaRPr lang="de-DE" dirty="0"/>
          </a:p>
        </p:txBody>
      </p:sp>
      <p:sp>
        <p:nvSpPr>
          <p:cNvPr id="248834" name="Rectangle 2"/>
          <p:cNvSpPr>
            <a:spLocks noGrp="1" noRot="1" noChangeAspect="1" noChangeArrowheads="1" noTextEdit="1"/>
          </p:cNvSpPr>
          <p:nvPr>
            <p:ph type="sldImg"/>
          </p:nvPr>
        </p:nvSpPr>
        <p:spPr>
          <a:xfrm>
            <a:off x="911225" y="744538"/>
            <a:ext cx="4962525" cy="3722687"/>
          </a:xfrm>
          <a:ln/>
        </p:spPr>
      </p:sp>
      <p:sp>
        <p:nvSpPr>
          <p:cNvPr id="248835" name="Rectangle 3"/>
          <p:cNvSpPr>
            <a:spLocks noGrp="1" noChangeArrowheads="1"/>
          </p:cNvSpPr>
          <p:nvPr>
            <p:ph type="body" idx="1"/>
          </p:nvPr>
        </p:nvSpPr>
        <p:spPr>
          <a:xfrm>
            <a:off x="904240" y="4715154"/>
            <a:ext cx="4973320" cy="4466987"/>
          </a:xfrm>
        </p:spPr>
        <p:txBody>
          <a:bodyPr/>
          <a:lstStyle/>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rPr>
              <a:t>legt der der Arbeitnehmer dem Arbeitgeber eine „Besondere Bescheinigung für den Lohnsteuerabzug“ vor, hat der AG diese anzuwenden</a:t>
            </a:r>
          </a:p>
          <a:p>
            <a:pPr marL="0" marR="0" lvl="0" indent="0" algn="l" defTabSz="914400" rtl="0" eaLnBrk="1" fontAlgn="base" latinLnBrk="0" hangingPunct="1">
              <a:lnSpc>
                <a:spcPct val="100000"/>
              </a:lnSpc>
              <a:spcBef>
                <a:spcPct val="30000"/>
              </a:spcBef>
              <a:spcAft>
                <a:spcPct val="0"/>
              </a:spcAft>
              <a:buClrTx/>
              <a:buSzTx/>
              <a:buFont typeface="Arial" pitchFamily="34" charset="0"/>
              <a:buNone/>
              <a:tabLst/>
              <a:defRPr/>
            </a:pPr>
            <a:endPar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81663" marR="0" lvl="0" indent="-181663"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rPr>
              <a:t>den AG trifft keine Verpflichtung, die bisherigen Lohnabrechnungen zu korrigieren, eine haftungsbefreiende Anzeige ist ebenfalls nicht erforderlich</a:t>
            </a:r>
          </a:p>
          <a:p>
            <a:pPr marL="181663" marR="0" lvl="0" indent="-181663" algn="r" defTabSz="914400" rtl="0" eaLnBrk="1" fontAlgn="base" latinLnBrk="0" hangingPunct="1">
              <a:lnSpc>
                <a:spcPct val="100000"/>
              </a:lnSpc>
              <a:spcBef>
                <a:spcPct val="30000"/>
              </a:spcBef>
              <a:spcAft>
                <a:spcPct val="0"/>
              </a:spcAft>
              <a:buClrTx/>
              <a:buSzTx/>
              <a:buFontTx/>
              <a:buNone/>
              <a:tabLst/>
              <a:defRPr/>
            </a:pPr>
            <a:endParaRPr kumimoji="0" lang="de-DE"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endParaRPr lang="de-DE"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Folienbildplatzhalter 1"/>
          <p:cNvSpPr>
            <a:spLocks noGrp="1" noRot="1" noChangeAspect="1" noTextEdit="1"/>
          </p:cNvSpPr>
          <p:nvPr>
            <p:ph type="sldImg"/>
          </p:nvPr>
        </p:nvSpPr>
        <p:spPr>
          <a:ln/>
        </p:spPr>
      </p:sp>
      <p:sp>
        <p:nvSpPr>
          <p:cNvPr id="10957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lnSpc>
                <a:spcPct val="90000"/>
              </a:lnSpc>
              <a:buFontTx/>
              <a:buChar char="•"/>
            </a:pPr>
            <a:r>
              <a:rPr lang="de-DE" dirty="0" smtClean="0"/>
              <a:t>Besondere</a:t>
            </a:r>
            <a:r>
              <a:rPr lang="de-DE" baseline="0" dirty="0" smtClean="0"/>
              <a:t> Bescheinigung für den LSt-Abzug ist von der Bescheinigung für den LSt-Abzug (Ersatzbescheinigung) zu unterscheiden</a:t>
            </a:r>
          </a:p>
          <a:p>
            <a:pPr marL="181663" indent="-181663" eaLnBrk="1" hangingPunct="1">
              <a:lnSpc>
                <a:spcPct val="90000"/>
              </a:lnSpc>
              <a:buFontTx/>
              <a:buChar char="•"/>
            </a:pPr>
            <a:endParaRPr lang="de-DE" dirty="0" smtClean="0"/>
          </a:p>
          <a:p>
            <a:pPr marL="181663" indent="-181663" eaLnBrk="1" hangingPunct="1">
              <a:lnSpc>
                <a:spcPct val="90000"/>
              </a:lnSpc>
              <a:buFontTx/>
              <a:buChar char="•"/>
            </a:pPr>
            <a:r>
              <a:rPr lang="de-DE" dirty="0" smtClean="0"/>
              <a:t>die Besondere</a:t>
            </a:r>
            <a:r>
              <a:rPr lang="de-DE" baseline="0" dirty="0" smtClean="0"/>
              <a:t> </a:t>
            </a:r>
            <a:r>
              <a:rPr lang="de-DE" dirty="0" smtClean="0"/>
              <a:t>Bescheinigung wird</a:t>
            </a:r>
            <a:r>
              <a:rPr lang="de-DE" baseline="0" dirty="0" smtClean="0"/>
              <a:t> vom Wohnsitzfinanzamt des Arbeitnehmers ausgestellt</a:t>
            </a:r>
            <a:r>
              <a:rPr lang="de-DE" dirty="0" smtClean="0"/>
              <a:t>, wenn die gebildeten ELStAM</a:t>
            </a:r>
            <a:r>
              <a:rPr lang="de-DE" baseline="0" dirty="0" smtClean="0"/>
              <a:t> fehlerhaft sind und sie nicht zeitnah korrigiert werden können</a:t>
            </a:r>
          </a:p>
          <a:p>
            <a:pPr marL="181663" indent="-181663" eaLnBrk="1" hangingPunct="1">
              <a:lnSpc>
                <a:spcPct val="90000"/>
              </a:lnSpc>
              <a:buFontTx/>
              <a:buChar char="•"/>
            </a:pPr>
            <a:endParaRPr lang="de-DE" baseline="0" dirty="0" smtClean="0"/>
          </a:p>
          <a:p>
            <a:pPr marL="181663" indent="-181663" eaLnBrk="1" hangingPunct="1">
              <a:lnSpc>
                <a:spcPct val="90000"/>
              </a:lnSpc>
              <a:buFontTx/>
              <a:buChar char="•"/>
            </a:pPr>
            <a:r>
              <a:rPr lang="de-DE" baseline="0" dirty="0" smtClean="0"/>
              <a:t>der Arbeitnehmer muss die Besondere Bescheinigung für den Lohnsteuerabzug an den AG weiterleiten</a:t>
            </a:r>
          </a:p>
          <a:p>
            <a:pPr marL="181663" indent="-181663" algn="r" eaLnBrk="1" hangingPunct="1">
              <a:lnSpc>
                <a:spcPct val="90000"/>
              </a:lnSpc>
            </a:pPr>
            <a:endParaRPr lang="de-DE" dirty="0" smtClean="0"/>
          </a:p>
        </p:txBody>
      </p:sp>
      <p:sp>
        <p:nvSpPr>
          <p:cNvPr id="10957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454C744E-5D0C-4543-B29A-B3090F15BCA6}" type="slidenum">
              <a:rPr lang="de-DE" u="none" smtClean="0"/>
              <a:pPr eaLnBrk="1" hangingPunct="1"/>
              <a:t>24</a:t>
            </a:fld>
            <a:endParaRPr lang="de-DE" u="none"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33" indent="-171433" eaLnBrk="1" hangingPunct="1">
              <a:buFont typeface="Arial" pitchFamily="34" charset="0"/>
              <a:buChar char="•"/>
            </a:pPr>
            <a:r>
              <a:rPr lang="de-DE" dirty="0" smtClean="0"/>
              <a:t>damit nicht mehrere Arbeitgeber die</a:t>
            </a:r>
            <a:r>
              <a:rPr lang="de-DE" baseline="0" dirty="0" smtClean="0"/>
              <a:t> </a:t>
            </a:r>
            <a:r>
              <a:rPr lang="de-DE" baseline="0" dirty="0" err="1" smtClean="0"/>
              <a:t>Stkl</a:t>
            </a:r>
            <a:r>
              <a:rPr lang="de-DE" baseline="0" dirty="0" smtClean="0"/>
              <a:t>. I-V verwenden können, darf die Besondere Bescheinigung nur i.V.m. einer LSt-Karte oder Ersatzbescheinigung berücksichtigt werden</a:t>
            </a:r>
          </a:p>
          <a:p>
            <a:pPr marL="171433" indent="-171433" eaLnBrk="1" hangingPunct="1">
              <a:buFont typeface="Arial" pitchFamily="34" charset="0"/>
              <a:buChar char="•"/>
            </a:pPr>
            <a:endParaRPr lang="de-DE" baseline="0" dirty="0" smtClean="0"/>
          </a:p>
          <a:p>
            <a:pPr marL="171433" indent="-171433" eaLnBrk="1" hangingPunct="1">
              <a:buFont typeface="Arial" pitchFamily="34" charset="0"/>
              <a:buChar char="•"/>
            </a:pPr>
            <a:r>
              <a:rPr lang="de-DE" baseline="0" dirty="0" smtClean="0"/>
              <a:t>sobald das Finanzamt eine Besondere Bescheinigung für den Lohnsteuerabzug ausstellt, sperrt es den Arbeitgeberabruf</a:t>
            </a:r>
          </a:p>
          <a:p>
            <a:pPr marL="171433" indent="-171433" eaLnBrk="1" hangingPunct="1">
              <a:buFont typeface="Arial" pitchFamily="34" charset="0"/>
              <a:buChar char="•"/>
            </a:pPr>
            <a:endParaRPr lang="de-DE" baseline="0" dirty="0" smtClean="0"/>
          </a:p>
          <a:p>
            <a:pPr marL="171433" indent="-171433" eaLnBrk="1" hangingPunct="1">
              <a:buFont typeface="Arial" pitchFamily="34" charset="0"/>
              <a:buChar char="•"/>
            </a:pPr>
            <a:r>
              <a:rPr lang="de-DE" baseline="0" dirty="0" smtClean="0"/>
              <a:t>in der Änderungsliste wird ein entsprechender Fehlerhinweis ausgewiesen</a:t>
            </a:r>
          </a:p>
          <a:p>
            <a:pPr marL="171433" indent="-171433" eaLnBrk="1" hangingPunct="1">
              <a:buFont typeface="Arial" pitchFamily="34" charset="0"/>
              <a:buChar char="•"/>
            </a:pPr>
            <a:endParaRPr lang="de-DE" baseline="0" dirty="0" smtClean="0"/>
          </a:p>
          <a:p>
            <a:pPr marL="171433" indent="-171433" eaLnBrk="1" hangingPunct="1">
              <a:buFont typeface="Arial" pitchFamily="34" charset="0"/>
              <a:buChar char="•"/>
            </a:pPr>
            <a:r>
              <a:rPr lang="de-DE" baseline="0" dirty="0" smtClean="0"/>
              <a:t>hat das Finanzamt die Korrektur der ELStAM vorgenommen, wird die Sperre aufgehoben </a:t>
            </a:r>
          </a:p>
          <a:p>
            <a:pPr marL="171433" indent="-171433" eaLnBrk="1" hangingPunct="1">
              <a:buFont typeface="Arial" pitchFamily="34" charset="0"/>
              <a:buChar char="•"/>
            </a:pPr>
            <a:endParaRPr lang="de-DE" baseline="0" dirty="0" smtClean="0"/>
          </a:p>
          <a:p>
            <a:pPr marL="171433" indent="-171433" eaLnBrk="1" hangingPunct="1">
              <a:buFont typeface="Arial" pitchFamily="34" charset="0"/>
              <a:buChar char="•"/>
            </a:pPr>
            <a:r>
              <a:rPr lang="de-DE" baseline="0" dirty="0" smtClean="0"/>
              <a:t>die korrigierten ELStAM werden in der nächsten Änderungsliste zur Verfügung gestellt</a:t>
            </a:r>
          </a:p>
          <a:p>
            <a:pPr marL="171433" indent="-171433" eaLnBrk="1" hangingPunct="1">
              <a:buFont typeface="Arial" pitchFamily="34" charset="0"/>
              <a:buChar char="•"/>
            </a:pPr>
            <a:endParaRPr lang="de-DE" baseline="0" dirty="0" smtClean="0"/>
          </a:p>
          <a:p>
            <a:pPr marL="171433" indent="-171433" eaLnBrk="1" hangingPunct="1">
              <a:buFont typeface="Arial" pitchFamily="34" charset="0"/>
              <a:buChar char="•"/>
            </a:pPr>
            <a:r>
              <a:rPr lang="de-DE" baseline="0" dirty="0" smtClean="0"/>
              <a:t>ist die Sperre durch das Finanzamt vor dem Einstieg des AG ins ELStAM-Verfahren gesetzt worden, ist eine Anmeldung des Arbeitnehmers nicht möglich. Sobald die Anmeldung erfolgen kann, erhält der Arbeitnehmer ein gesondertes Schreiben des Finanzamts, welches er an den AG  weiterzuleiten hat.</a:t>
            </a:r>
          </a:p>
          <a:p>
            <a:pPr eaLnBrk="1" hangingPunct="1"/>
            <a:endParaRPr lang="de-DE" baseline="0"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25</a:t>
            </a:fld>
            <a:endParaRPr lang="de-DE" u="none"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Folienbildplatzhalter 1"/>
          <p:cNvSpPr>
            <a:spLocks noGrp="1" noRot="1" noChangeAspect="1" noTextEdit="1"/>
          </p:cNvSpPr>
          <p:nvPr>
            <p:ph type="sldImg"/>
          </p:nvPr>
        </p:nvSpPr>
        <p:spPr>
          <a:ln/>
        </p:spPr>
      </p:sp>
      <p:sp>
        <p:nvSpPr>
          <p:cNvPr id="10445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 typeface="Arial" pitchFamily="34" charset="0"/>
              <a:buChar char="•"/>
            </a:pPr>
            <a:r>
              <a:rPr lang="de-DE" baseline="0" dirty="0" smtClean="0"/>
              <a:t>Arbeitgeber, die sich nicht an der ELStAM-DB anmelden können, sollten sich zunächst an den entsprechenden Softwarehersteller wenden</a:t>
            </a:r>
          </a:p>
          <a:p>
            <a:pPr marL="0" indent="0" eaLnBrk="1" hangingPunct="1">
              <a:buFont typeface="Arial" pitchFamily="34" charset="0"/>
              <a:buNone/>
            </a:pPr>
            <a:endParaRPr lang="de-DE" sz="1000" baseline="0" dirty="0" smtClean="0"/>
          </a:p>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r>
              <a:rPr lang="de-DE" i="1" baseline="0" dirty="0" smtClean="0"/>
              <a:t>Hinweis: wird </a:t>
            </a:r>
            <a:r>
              <a:rPr lang="de-DE" i="1" baseline="0" dirty="0" err="1" smtClean="0"/>
              <a:t>ElsterFormular</a:t>
            </a:r>
            <a:r>
              <a:rPr lang="de-DE" i="1" baseline="0" dirty="0" smtClean="0"/>
              <a:t> genutzt, steht die Elster-Hotline (0800-5235099) als Ansprechpartner zur Verfügung</a:t>
            </a:r>
          </a:p>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endParaRPr lang="de-DE" sz="1000" baseline="0" dirty="0" smtClean="0"/>
          </a:p>
          <a:p>
            <a:pPr marL="181663" indent="-181663" eaLnBrk="1" hangingPunct="1">
              <a:buFont typeface="Arial" pitchFamily="34" charset="0"/>
              <a:buChar char="•"/>
            </a:pPr>
            <a:r>
              <a:rPr lang="de-DE" baseline="0" dirty="0" smtClean="0"/>
              <a:t>sollten die technischen Schwierigkeit beim Einstieg in das elektronische Verfahren auftreten, kann der AG die vorliegende Papierbescheinigung bis zum Ende der Kulanzfrist (November 2013) weiter zu Grunde legen</a:t>
            </a:r>
          </a:p>
          <a:p>
            <a:pPr marL="181663" indent="-181663" eaLnBrk="1" hangingPunct="1">
              <a:buFont typeface="Arial" pitchFamily="34" charset="0"/>
              <a:buChar char="•"/>
            </a:pPr>
            <a:endParaRPr lang="de-DE" sz="1000" baseline="0" dirty="0" smtClean="0"/>
          </a:p>
          <a:p>
            <a:pPr marL="181663" indent="-181663" eaLnBrk="1" hangingPunct="1">
              <a:buFont typeface="Arial" pitchFamily="34" charset="0"/>
              <a:buChar char="•"/>
            </a:pPr>
            <a:r>
              <a:rPr lang="de-DE" baseline="0" dirty="0" smtClean="0"/>
              <a:t>sollten die technischen Schwierigkeit erst nach erfolgreichem Einstieg in das elektronische Verfahren auftreten, kann der AG die voraussichtlichen LStAM über einen Zeitraum von max. 3 Monaten ohne die Vorlage einer Ersatzbescheinigung zu Grunde legen</a:t>
            </a:r>
          </a:p>
          <a:p>
            <a:pPr marL="181663" indent="-181663" eaLnBrk="1" hangingPunct="1">
              <a:buFont typeface="Arial" pitchFamily="34" charset="0"/>
              <a:buChar char="•"/>
            </a:pPr>
            <a:endParaRPr lang="de-DE" baseline="0" dirty="0" smtClean="0"/>
          </a:p>
          <a:p>
            <a:pPr marL="181663" indent="-181663" eaLnBrk="1" hangingPunct="1">
              <a:buFont typeface="Arial" pitchFamily="34" charset="0"/>
              <a:buChar char="•"/>
            </a:pPr>
            <a:r>
              <a:rPr lang="de-DE" baseline="0" dirty="0" smtClean="0"/>
              <a:t>danach ist ohne die Vorlage einer Besonderen Bescheinigung für den LSt-Abzug zwingend die StKl VI anzuwenden. </a:t>
            </a:r>
            <a:endParaRPr lang="de-DE" dirty="0" smtClean="0"/>
          </a:p>
        </p:txBody>
      </p:sp>
      <p:sp>
        <p:nvSpPr>
          <p:cNvPr id="10445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19399043-D2BB-4974-99BE-36C1747E6E49}" type="slidenum">
              <a:rPr lang="de-DE" u="none" smtClean="0"/>
              <a:pPr eaLnBrk="1" hangingPunct="1"/>
              <a:t>26</a:t>
            </a:fld>
            <a:endParaRPr lang="de-DE" u="none"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Folienbildplatzhalter 1"/>
          <p:cNvSpPr>
            <a:spLocks noGrp="1" noRot="1" noChangeAspect="1" noTextEdit="1"/>
          </p:cNvSpPr>
          <p:nvPr>
            <p:ph type="sldImg"/>
          </p:nvPr>
        </p:nvSpPr>
        <p:spPr>
          <a:ln/>
        </p:spPr>
      </p:sp>
      <p:sp>
        <p:nvSpPr>
          <p:cNvPr id="9421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1663" indent="-181663" eaLnBrk="1" hangingPunct="1">
              <a:buFontTx/>
              <a:buChar char="•"/>
            </a:pPr>
            <a:endParaRPr lang="de-DE" dirty="0" smtClean="0"/>
          </a:p>
        </p:txBody>
      </p:sp>
      <p:sp>
        <p:nvSpPr>
          <p:cNvPr id="94212" name="Foliennummernplatzhalt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u="sng">
                <a:solidFill>
                  <a:schemeClr val="tx1"/>
                </a:solidFill>
                <a:latin typeface="Arial" pitchFamily="34" charset="0"/>
              </a:defRPr>
            </a:lvl1pPr>
            <a:lvl2pPr marL="745772" indent="-286836" eaLnBrk="0" hangingPunct="0">
              <a:defRPr u="sng">
                <a:solidFill>
                  <a:schemeClr val="tx1"/>
                </a:solidFill>
                <a:latin typeface="Arial" pitchFamily="34" charset="0"/>
              </a:defRPr>
            </a:lvl2pPr>
            <a:lvl3pPr marL="1147344" indent="-229468" eaLnBrk="0" hangingPunct="0">
              <a:defRPr u="sng">
                <a:solidFill>
                  <a:schemeClr val="tx1"/>
                </a:solidFill>
                <a:latin typeface="Arial" pitchFamily="34" charset="0"/>
              </a:defRPr>
            </a:lvl3pPr>
            <a:lvl4pPr marL="1606280" indent="-229468" eaLnBrk="0" hangingPunct="0">
              <a:defRPr u="sng">
                <a:solidFill>
                  <a:schemeClr val="tx1"/>
                </a:solidFill>
                <a:latin typeface="Arial" pitchFamily="34" charset="0"/>
              </a:defRPr>
            </a:lvl4pPr>
            <a:lvl5pPr marL="2065219" indent="-229468" eaLnBrk="0" hangingPunct="0">
              <a:defRPr u="sng">
                <a:solidFill>
                  <a:schemeClr val="tx1"/>
                </a:solidFill>
                <a:latin typeface="Arial" pitchFamily="34" charset="0"/>
              </a:defRPr>
            </a:lvl5pPr>
            <a:lvl6pPr marL="2524156" indent="-229468" eaLnBrk="0" fontAlgn="base" hangingPunct="0">
              <a:spcBef>
                <a:spcPct val="0"/>
              </a:spcBef>
              <a:spcAft>
                <a:spcPct val="0"/>
              </a:spcAft>
              <a:defRPr u="sng">
                <a:solidFill>
                  <a:schemeClr val="tx1"/>
                </a:solidFill>
                <a:latin typeface="Arial" pitchFamily="34" charset="0"/>
              </a:defRPr>
            </a:lvl6pPr>
            <a:lvl7pPr marL="2983094" indent="-229468" eaLnBrk="0" fontAlgn="base" hangingPunct="0">
              <a:spcBef>
                <a:spcPct val="0"/>
              </a:spcBef>
              <a:spcAft>
                <a:spcPct val="0"/>
              </a:spcAft>
              <a:defRPr u="sng">
                <a:solidFill>
                  <a:schemeClr val="tx1"/>
                </a:solidFill>
                <a:latin typeface="Arial" pitchFamily="34" charset="0"/>
              </a:defRPr>
            </a:lvl7pPr>
            <a:lvl8pPr marL="3442032" indent="-229468" eaLnBrk="0" fontAlgn="base" hangingPunct="0">
              <a:spcBef>
                <a:spcPct val="0"/>
              </a:spcBef>
              <a:spcAft>
                <a:spcPct val="0"/>
              </a:spcAft>
              <a:defRPr u="sng">
                <a:solidFill>
                  <a:schemeClr val="tx1"/>
                </a:solidFill>
                <a:latin typeface="Arial" pitchFamily="34" charset="0"/>
              </a:defRPr>
            </a:lvl8pPr>
            <a:lvl9pPr marL="3900967" indent="-229468" eaLnBrk="0" fontAlgn="base" hangingPunct="0">
              <a:spcBef>
                <a:spcPct val="0"/>
              </a:spcBef>
              <a:spcAft>
                <a:spcPct val="0"/>
              </a:spcAft>
              <a:defRPr u="sng">
                <a:solidFill>
                  <a:schemeClr val="tx1"/>
                </a:solidFill>
                <a:latin typeface="Arial" pitchFamily="34" charset="0"/>
              </a:defRPr>
            </a:lvl9pPr>
          </a:lstStyle>
          <a:p>
            <a:pPr eaLnBrk="1" hangingPunct="1"/>
            <a:fld id="{466D8F2C-AF07-47FA-BD0E-C211E2073909}" type="slidenum">
              <a:rPr lang="de-DE" u="none" smtClean="0"/>
              <a:pPr eaLnBrk="1" hangingPunct="1"/>
              <a:t>27</a:t>
            </a:fld>
            <a:endParaRPr lang="de-DE" u="none"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Folienbildplatzhalter 1"/>
          <p:cNvSpPr>
            <a:spLocks noGrp="1" noRot="1" noChangeAspect="1" noTextEdit="1"/>
          </p:cNvSpPr>
          <p:nvPr>
            <p:ph type="sldImg"/>
          </p:nvPr>
        </p:nvSpPr>
        <p:spPr>
          <a:xfrm>
            <a:off x="909638" y="744538"/>
            <a:ext cx="4962525" cy="3722687"/>
          </a:xfrm>
          <a:ln/>
        </p:spPr>
      </p:sp>
      <p:sp>
        <p:nvSpPr>
          <p:cNvPr id="345091" name="Notizenplatzhalter 2"/>
          <p:cNvSpPr>
            <a:spLocks noGrp="1"/>
          </p:cNvSpPr>
          <p:nvPr>
            <p:ph type="body" idx="1"/>
          </p:nvPr>
        </p:nvSpPr>
        <p:spPr>
          <a:noFill/>
        </p:spPr>
        <p:txBody>
          <a:bodyPr/>
          <a:lstStyle/>
          <a:p>
            <a:pPr marL="266206" indent="-266206" algn="l" eaLnBrk="1" hangingPunct="1">
              <a:buFont typeface="Arial" pitchFamily="34" charset="0"/>
              <a:buChar char="•"/>
            </a:pPr>
            <a:r>
              <a:rPr lang="de-DE" dirty="0" smtClean="0"/>
              <a:t>auf der Seite www.elster.de finden sich weitere Unterlagen</a:t>
            </a:r>
          </a:p>
          <a:p>
            <a:pPr marL="266206" indent="-266206" algn="l" eaLnBrk="1" hangingPunct="1">
              <a:buFont typeface="Arial" pitchFamily="34" charset="0"/>
              <a:buChar char="•"/>
            </a:pPr>
            <a:endParaRPr lang="de-DE" dirty="0" smtClean="0"/>
          </a:p>
          <a:p>
            <a:pPr marL="266206" indent="-266206" algn="l" eaLnBrk="1" hangingPunct="1">
              <a:buFont typeface="Arial" pitchFamily="34" charset="0"/>
              <a:buChar char="•"/>
            </a:pPr>
            <a:r>
              <a:rPr lang="de-DE" dirty="0" smtClean="0"/>
              <a:t>die</a:t>
            </a:r>
            <a:r>
              <a:rPr lang="de-DE" baseline="0" dirty="0" smtClean="0"/>
              <a:t> FAQ´s sind in einen Arbeitgeber- und einen Arbeitnehmerteil aufgeteilt</a:t>
            </a:r>
            <a:r>
              <a:rPr lang="de-DE" dirty="0" smtClean="0"/>
              <a:t> </a:t>
            </a:r>
          </a:p>
          <a:p>
            <a:pPr marL="266206" indent="-266206" algn="l" eaLnBrk="1" hangingPunct="1">
              <a:buFont typeface="Arial" pitchFamily="34" charset="0"/>
              <a:buChar char="•"/>
            </a:pPr>
            <a:endParaRPr lang="de-DE" dirty="0" smtClean="0"/>
          </a:p>
          <a:p>
            <a:pPr marL="266206" indent="-266206" algn="l" eaLnBrk="1" hangingPunct="1">
              <a:buFont typeface="Arial" pitchFamily="34" charset="0"/>
              <a:buChar char="•"/>
            </a:pPr>
            <a:r>
              <a:rPr lang="de-DE" dirty="0" smtClean="0"/>
              <a:t>im</a:t>
            </a:r>
            <a:r>
              <a:rPr lang="de-DE" baseline="0" dirty="0" smtClean="0"/>
              <a:t> Arbeitgeberleitfaden sind die einzelnen Arbeitsschritte, die zur Registrierung im ElsterOnline-Portal erforderlich sind, dargestellt</a:t>
            </a:r>
          </a:p>
          <a:p>
            <a:pPr marL="266206" indent="-266206" algn="l" eaLnBrk="1" hangingPunct="1">
              <a:buFont typeface="Arial" pitchFamily="34" charset="0"/>
              <a:buChar char="•"/>
            </a:pPr>
            <a:endParaRPr lang="de-DE" baseline="0" dirty="0" smtClean="0"/>
          </a:p>
          <a:p>
            <a:pPr marL="266206" indent="-266206" algn="l" eaLnBrk="1" hangingPunct="1">
              <a:buFont typeface="Arial" pitchFamily="34" charset="0"/>
              <a:buChar char="•"/>
            </a:pPr>
            <a:r>
              <a:rPr lang="de-DE" baseline="0" dirty="0" smtClean="0"/>
              <a:t>zudem kann der Arbeitgeberleitfaden als Handbuch für das Programm ElsterFormular genutzt werden</a:t>
            </a:r>
            <a:endParaRPr lang="de-DE" dirty="0" smtClean="0"/>
          </a:p>
          <a:p>
            <a:pPr marL="266206" indent="-266206" eaLnBrk="1" hangingPunct="1"/>
            <a:endParaRPr lang="de-DE" dirty="0" smtClean="0"/>
          </a:p>
        </p:txBody>
      </p:sp>
      <p:sp>
        <p:nvSpPr>
          <p:cNvPr id="345092" name="Foliennummernplatzhalter 3"/>
          <p:cNvSpPr txBox="1">
            <a:spLocks noGrp="1"/>
          </p:cNvSpPr>
          <p:nvPr/>
        </p:nvSpPr>
        <p:spPr bwMode="auto">
          <a:xfrm>
            <a:off x="3841294" y="9427755"/>
            <a:ext cx="2938151" cy="496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458" tIns="47729" rIns="95458" bIns="47729" anchor="b"/>
          <a:lstStyle>
            <a:lvl1pPr defTabSz="649288" eaLnBrk="0" hangingPunct="0">
              <a:defRPr u="sng">
                <a:solidFill>
                  <a:schemeClr val="tx1"/>
                </a:solidFill>
                <a:latin typeface="Arial" pitchFamily="34" charset="0"/>
              </a:defRPr>
            </a:lvl1pPr>
            <a:lvl2pPr marL="527050" indent="-203200" defTabSz="649288" eaLnBrk="0" hangingPunct="0">
              <a:defRPr u="sng">
                <a:solidFill>
                  <a:schemeClr val="tx1"/>
                </a:solidFill>
                <a:latin typeface="Arial" pitchFamily="34" charset="0"/>
              </a:defRPr>
            </a:lvl2pPr>
            <a:lvl3pPr marL="811213" indent="-161925" defTabSz="649288" eaLnBrk="0" hangingPunct="0">
              <a:defRPr u="sng">
                <a:solidFill>
                  <a:schemeClr val="tx1"/>
                </a:solidFill>
                <a:latin typeface="Arial" pitchFamily="34" charset="0"/>
              </a:defRPr>
            </a:lvl3pPr>
            <a:lvl4pPr marL="1135063" indent="-161925" defTabSz="649288" eaLnBrk="0" hangingPunct="0">
              <a:defRPr u="sng">
                <a:solidFill>
                  <a:schemeClr val="tx1"/>
                </a:solidFill>
                <a:latin typeface="Arial" pitchFamily="34" charset="0"/>
              </a:defRPr>
            </a:lvl4pPr>
            <a:lvl5pPr marL="1460500" indent="-161925" defTabSz="649288" eaLnBrk="0" hangingPunct="0">
              <a:defRPr u="sng">
                <a:solidFill>
                  <a:schemeClr val="tx1"/>
                </a:solidFill>
                <a:latin typeface="Arial" pitchFamily="34" charset="0"/>
              </a:defRPr>
            </a:lvl5pPr>
            <a:lvl6pPr marL="1917700" indent="-161925" defTabSz="649288" eaLnBrk="0" fontAlgn="base" hangingPunct="0">
              <a:spcBef>
                <a:spcPct val="0"/>
              </a:spcBef>
              <a:spcAft>
                <a:spcPct val="0"/>
              </a:spcAft>
              <a:defRPr u="sng">
                <a:solidFill>
                  <a:schemeClr val="tx1"/>
                </a:solidFill>
                <a:latin typeface="Arial" pitchFamily="34" charset="0"/>
              </a:defRPr>
            </a:lvl6pPr>
            <a:lvl7pPr marL="2374900" indent="-161925" defTabSz="649288" eaLnBrk="0" fontAlgn="base" hangingPunct="0">
              <a:spcBef>
                <a:spcPct val="0"/>
              </a:spcBef>
              <a:spcAft>
                <a:spcPct val="0"/>
              </a:spcAft>
              <a:defRPr u="sng">
                <a:solidFill>
                  <a:schemeClr val="tx1"/>
                </a:solidFill>
                <a:latin typeface="Arial" pitchFamily="34" charset="0"/>
              </a:defRPr>
            </a:lvl7pPr>
            <a:lvl8pPr marL="2832100" indent="-161925" defTabSz="649288" eaLnBrk="0" fontAlgn="base" hangingPunct="0">
              <a:spcBef>
                <a:spcPct val="0"/>
              </a:spcBef>
              <a:spcAft>
                <a:spcPct val="0"/>
              </a:spcAft>
              <a:defRPr u="sng">
                <a:solidFill>
                  <a:schemeClr val="tx1"/>
                </a:solidFill>
                <a:latin typeface="Arial" pitchFamily="34" charset="0"/>
              </a:defRPr>
            </a:lvl8pPr>
            <a:lvl9pPr marL="3289300" indent="-161925" defTabSz="649288" eaLnBrk="0" fontAlgn="base" hangingPunct="0">
              <a:spcBef>
                <a:spcPct val="0"/>
              </a:spcBef>
              <a:spcAft>
                <a:spcPct val="0"/>
              </a:spcAft>
              <a:defRPr u="sng">
                <a:solidFill>
                  <a:schemeClr val="tx1"/>
                </a:solidFill>
                <a:latin typeface="Arial" pitchFamily="34" charset="0"/>
              </a:defRPr>
            </a:lvl9pPr>
          </a:lstStyle>
          <a:p>
            <a:pPr algn="r" eaLnBrk="1" hangingPunct="1"/>
            <a:fld id="{9A516F0E-09D2-4722-8380-EF5C27B25EC4}" type="slidenum">
              <a:rPr lang="de-DE" sz="1300" u="none"/>
              <a:pPr algn="r" eaLnBrk="1" hangingPunct="1"/>
              <a:t>28</a:t>
            </a:fld>
            <a:endParaRPr lang="de-DE" sz="1300" u="none"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dirty="0" smtClean="0"/>
              <a:t>Musteranschreiben sind abgelegt im Arbeitgeberbereich unter</a:t>
            </a:r>
            <a:r>
              <a:rPr lang="de-DE" baseline="0" dirty="0" smtClean="0"/>
              <a:t> www.elster.de</a:t>
            </a:r>
          </a:p>
          <a:p>
            <a:pPr marL="171450" indent="-171450">
              <a:buFont typeface="Arial" pitchFamily="34" charset="0"/>
              <a:buChar char="•"/>
            </a:pPr>
            <a:endParaRPr lang="de-DE" baseline="0" dirty="0" smtClean="0"/>
          </a:p>
          <a:p>
            <a:pPr marL="0" indent="0">
              <a:buFont typeface="Arial" pitchFamily="34" charset="0"/>
              <a:buNone/>
            </a:pPr>
            <a:endParaRPr lang="de-DE" dirty="0"/>
          </a:p>
        </p:txBody>
      </p:sp>
      <p:sp>
        <p:nvSpPr>
          <p:cNvPr id="4" name="Foliennummernplatzhalter 3"/>
          <p:cNvSpPr>
            <a:spLocks noGrp="1"/>
          </p:cNvSpPr>
          <p:nvPr>
            <p:ph type="sldNum" sz="quarter" idx="10"/>
          </p:nvPr>
        </p:nvSpPr>
        <p:spPr/>
        <p:txBody>
          <a:bodyPr/>
          <a:lstStyle/>
          <a:p>
            <a:pPr>
              <a:defRPr/>
            </a:pPr>
            <a:fld id="{F527BD36-8263-4788-A5C5-35990B659BEB}" type="slidenum">
              <a:rPr lang="de-DE" smtClean="0"/>
              <a:pPr>
                <a:defRPr/>
              </a:pPr>
              <a:t>29</a:t>
            </a:fld>
            <a:endParaRPr lang="de-DE" dirty="0"/>
          </a:p>
        </p:txBody>
      </p:sp>
    </p:spTree>
    <p:extLst>
      <p:ext uri="{BB962C8B-B14F-4D97-AF65-F5344CB8AC3E}">
        <p14:creationId xmlns:p14="http://schemas.microsoft.com/office/powerpoint/2010/main" val="34530670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Folienbildplatzhalter 1"/>
          <p:cNvSpPr>
            <a:spLocks noGrp="1" noRot="1" noChangeAspect="1" noTextEdit="1"/>
          </p:cNvSpPr>
          <p:nvPr>
            <p:ph type="sldImg"/>
          </p:nvPr>
        </p:nvSpPr>
        <p:spPr>
          <a:ln/>
        </p:spPr>
      </p:sp>
      <p:sp>
        <p:nvSpPr>
          <p:cNvPr id="93188" name="Foliennummernplatzhalter 3"/>
          <p:cNvSpPr txBox="1">
            <a:spLocks noGrp="1"/>
          </p:cNvSpPr>
          <p:nvPr/>
        </p:nvSpPr>
        <p:spPr bwMode="auto">
          <a:xfrm>
            <a:off x="3841451" y="9428584"/>
            <a:ext cx="2938780"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nchor="b"/>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fld id="{C1AADEC4-8EE2-4F3D-9531-BC6B9CEDCAB1}" type="slidenum">
              <a:rPr lang="de-DE" sz="1200" u="none"/>
              <a:pPr algn="r" eaLnBrk="1" hangingPunct="1"/>
              <a:t>30</a:t>
            </a:fld>
            <a:endParaRPr lang="de-DE" sz="1200" u="none" dirty="0"/>
          </a:p>
        </p:txBody>
      </p:sp>
      <p:sp>
        <p:nvSpPr>
          <p:cNvPr id="93193" name="Rectangle 9"/>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a:prstGeom prst="rect">
            <a:avLst/>
          </a:prstGeo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DE"/>
          </a:p>
        </p:txBody>
      </p:sp>
    </p:spTree>
    <p:extLst>
      <p:ext uri="{BB962C8B-B14F-4D97-AF65-F5344CB8AC3E}">
        <p14:creationId xmlns:p14="http://schemas.microsoft.com/office/powerpoint/2010/main" val="3339481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136079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Tree>
    <p:extLst>
      <p:ext uri="{BB962C8B-B14F-4D97-AF65-F5344CB8AC3E}">
        <p14:creationId xmlns:p14="http://schemas.microsoft.com/office/powerpoint/2010/main" val="2189193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202895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338144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1245057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4038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extLst>
      <p:ext uri="{BB962C8B-B14F-4D97-AF65-F5344CB8AC3E}">
        <p14:creationId xmlns:p14="http://schemas.microsoft.com/office/powerpoint/2010/main" val="3808735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dirty="0" smtClean="0"/>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extLst>
      <p:ext uri="{BB962C8B-B14F-4D97-AF65-F5344CB8AC3E}">
        <p14:creationId xmlns:p14="http://schemas.microsoft.com/office/powerpoint/2010/main" val="2355736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418484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368516619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2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0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1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6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8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7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8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652589184"/>
      </p:ext>
    </p:extLst>
  </p:cSld>
  <p:clrMapOvr>
    <a:masterClrMapping/>
  </p:clrMapOvr>
  <p:transition>
    <p:zoom/>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Zwei Inhalte">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Foliennummernplatzhalter 5"/>
          <p:cNvSpPr>
            <a:spLocks noGrp="1"/>
          </p:cNvSpPr>
          <p:nvPr>
            <p:ph type="sldNum" sz="quarter" idx="10"/>
          </p:nvPr>
        </p:nvSpPr>
        <p:spPr>
          <a:xfrm>
            <a:off x="6553200" y="6448425"/>
            <a:ext cx="2133600" cy="365125"/>
          </a:xfrm>
          <a:prstGeom prst="rect">
            <a:avLst/>
          </a:prstGeom>
        </p:spPr>
        <p:txBody>
          <a:bodyPr/>
          <a:lstStyle>
            <a:lvl1pPr>
              <a:defRPr baseline="0"/>
            </a:lvl1pPr>
          </a:lstStyle>
          <a:p>
            <a:pPr>
              <a:defRPr/>
            </a:pPr>
            <a:fld id="{6DC27214-B561-4566-B266-4B2B207AE6AC}" type="slidenum">
              <a:rPr lang="de-DE" smtClean="0"/>
              <a:pPr>
                <a:defRPr/>
              </a:pPr>
              <a:t>‹Nr.›</a:t>
            </a:fld>
            <a:endParaRPr lang="de-DE" dirty="0"/>
          </a:p>
        </p:txBody>
      </p:sp>
      <p:sp>
        <p:nvSpPr>
          <p:cNvPr id="6" name="Titel 5"/>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4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1975224923"/>
      </p:ext>
    </p:extLst>
  </p:cSld>
  <p:clrMapOvr>
    <a:masterClrMapping/>
  </p:clrMapOvr>
  <p:transition>
    <p:zoom/>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457200" y="274638"/>
            <a:ext cx="8229600" cy="5851525"/>
          </a:xfrm>
          <a:prstGeom prst="rect">
            <a:avLst/>
          </a:prstGeo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3" name="Fußzeilenplatzhalter 2"/>
          <p:cNvSpPr>
            <a:spLocks noGrp="1"/>
          </p:cNvSpPr>
          <p:nvPr>
            <p:ph type="ftr" sz="quarter" idx="10"/>
          </p:nvPr>
        </p:nvSpPr>
        <p:spPr>
          <a:xfrm>
            <a:off x="595313" y="6402388"/>
            <a:ext cx="4662487" cy="455612"/>
          </a:xfrm>
          <a:prstGeom prst="rect">
            <a:avLst/>
          </a:prstGeom>
        </p:spPr>
        <p:txBody>
          <a:bodyPr/>
          <a:lstStyle>
            <a:lvl1pPr>
              <a:defRPr/>
            </a:lvl1pPr>
          </a:lstStyle>
          <a:p>
            <a:endParaRPr lang="de-DE" dirty="0"/>
          </a:p>
        </p:txBody>
      </p:sp>
    </p:spTree>
    <p:extLst>
      <p:ext uri="{BB962C8B-B14F-4D97-AF65-F5344CB8AC3E}">
        <p14:creationId xmlns:p14="http://schemas.microsoft.com/office/powerpoint/2010/main" val="142079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1660903047"/>
      </p:ext>
    </p:extLst>
  </p:cSld>
  <p:clrMapOvr>
    <a:masterClrMapping/>
  </p:clrMapOvr>
  <p:transition>
    <p:zoom/>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65_Leer">
    <p:spTree>
      <p:nvGrpSpPr>
        <p:cNvPr id="1" name=""/>
        <p:cNvGrpSpPr/>
        <p:nvPr/>
      </p:nvGrpSpPr>
      <p:grpSpPr>
        <a:xfrm>
          <a:off x="0" y="0"/>
          <a:ext cx="0" cy="0"/>
          <a:chOff x="0" y="0"/>
          <a:chExt cx="0" cy="0"/>
        </a:xfrm>
      </p:grpSpPr>
      <p:sp>
        <p:nvSpPr>
          <p:cNvPr id="2" name="Foliennummernplatzhalter 5"/>
          <p:cNvSpPr>
            <a:spLocks noGrp="1"/>
          </p:cNvSpPr>
          <p:nvPr>
            <p:ph type="sldNum" sz="quarter" idx="10"/>
          </p:nvPr>
        </p:nvSpPr>
        <p:spPr>
          <a:xfrm>
            <a:off x="6553200" y="6448425"/>
            <a:ext cx="2133600" cy="365125"/>
          </a:xfrm>
          <a:prstGeom prst="rect">
            <a:avLst/>
          </a:prstGeom>
        </p:spPr>
        <p:txBody>
          <a:bodyPr/>
          <a:lstStyle>
            <a:lvl1pPr>
              <a:defRPr/>
            </a:lvl1pPr>
          </a:lstStyle>
          <a:p>
            <a:pPr>
              <a:defRPr/>
            </a:pPr>
            <a:fld id="{172F75AA-EA72-49B4-9DAD-590AE94199B3}" type="slidenum">
              <a:rPr lang="de-DE"/>
              <a:pPr>
                <a:defRPr/>
              </a:pPr>
              <a:t>‹Nr.›</a:t>
            </a:fld>
            <a:endParaRPr lang="de-DE" dirty="0"/>
          </a:p>
        </p:txBody>
      </p:sp>
      <p:sp>
        <p:nvSpPr>
          <p:cNvPr id="3" name="Titel 2"/>
          <p:cNvSpPr>
            <a:spLocks noGrp="1"/>
          </p:cNvSpPr>
          <p:nvPr>
            <p:ph type="title"/>
          </p:nvPr>
        </p:nvSpPr>
        <p:spPr>
          <a:xfrm>
            <a:off x="1619250" y="185738"/>
            <a:ext cx="7524750" cy="488950"/>
          </a:xfrm>
          <a:prstGeom prst="rect">
            <a:avLst/>
          </a:prstGeom>
        </p:spPr>
        <p:txBody>
          <a:bodyPr/>
          <a:lstStyle/>
          <a:p>
            <a:r>
              <a:rPr lang="de-DE" smtClean="0"/>
              <a:t>Titelmasterformat durch Klicken bearbeiten</a:t>
            </a:r>
            <a:endParaRPr lang="de-DE"/>
          </a:p>
        </p:txBody>
      </p:sp>
    </p:spTree>
    <p:extLst>
      <p:ext uri="{BB962C8B-B14F-4D97-AF65-F5344CB8AC3E}">
        <p14:creationId xmlns:p14="http://schemas.microsoft.com/office/powerpoint/2010/main" val="1924612556"/>
      </p:ext>
    </p:extLst>
  </p:cSld>
  <p:clrMapOvr>
    <a:masterClrMapping/>
  </p:clrMapOvr>
  <p:transition>
    <p:zoom/>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E7F3FD"/>
            </a:gs>
            <a:gs pos="100000">
              <a:srgbClr val="C2DFFA"/>
            </a:gs>
          </a:gsLst>
          <a:lin ang="5400000" scaled="1"/>
        </a:gradFill>
        <a:effectLst/>
      </p:bgPr>
    </p:bg>
    <p:spTree>
      <p:nvGrpSpPr>
        <p:cNvPr id="1" name=""/>
        <p:cNvGrpSpPr/>
        <p:nvPr/>
      </p:nvGrpSpPr>
      <p:grpSpPr>
        <a:xfrm>
          <a:off x="0" y="0"/>
          <a:ext cx="0" cy="0"/>
          <a:chOff x="0" y="0"/>
          <a:chExt cx="0" cy="0"/>
        </a:xfrm>
      </p:grpSpPr>
      <p:sp>
        <p:nvSpPr>
          <p:cNvPr id="1054" name="Rectangle 30"/>
          <p:cNvSpPr>
            <a:spLocks noChangeArrowheads="1"/>
          </p:cNvSpPr>
          <p:nvPr userDrawn="1"/>
        </p:nvSpPr>
        <p:spPr bwMode="auto">
          <a:xfrm>
            <a:off x="8332788" y="6375400"/>
            <a:ext cx="776287" cy="39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endParaRPr lang="de-DE" sz="1000" b="1" u="none" dirty="0">
              <a:solidFill>
                <a:srgbClr val="686868"/>
              </a:solidFill>
            </a:endParaRPr>
          </a:p>
          <a:p>
            <a:r>
              <a:rPr lang="de-DE" sz="1000" b="1" u="none" dirty="0">
                <a:solidFill>
                  <a:srgbClr val="686868"/>
                </a:solidFill>
              </a:rPr>
              <a:t>Folie </a:t>
            </a:r>
            <a:fld id="{DC0551C1-D845-46D3-8FBD-C139C348E945}" type="slidenum">
              <a:rPr lang="de-DE" sz="1000" b="1" u="none">
                <a:solidFill>
                  <a:srgbClr val="686868"/>
                </a:solidFill>
              </a:rPr>
              <a:pPr/>
              <a:t>‹Nr.›</a:t>
            </a:fld>
            <a:endParaRPr lang="de-DE" sz="1000" b="1" u="none" dirty="0">
              <a:solidFill>
                <a:srgbClr val="686868"/>
              </a:solidFill>
            </a:endParaRPr>
          </a:p>
        </p:txBody>
      </p:sp>
      <p:sp>
        <p:nvSpPr>
          <p:cNvPr id="1034" name="Text Box 10"/>
          <p:cNvSpPr txBox="1">
            <a:spLocks noChangeArrowheads="1"/>
          </p:cNvSpPr>
          <p:nvPr userDrawn="1"/>
        </p:nvSpPr>
        <p:spPr bwMode="auto">
          <a:xfrm>
            <a:off x="1522413" y="6505575"/>
            <a:ext cx="184731" cy="246221"/>
          </a:xfrm>
          <a:prstGeom prst="rect">
            <a:avLst/>
          </a:prstGeom>
          <a:noFill/>
          <a:ln w="9525">
            <a:noFill/>
            <a:miter lim="800000"/>
            <a:headEnd/>
            <a:tailEnd/>
          </a:ln>
          <a:effec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endParaRPr lang="de-DE" sz="1000" b="1" u="none" dirty="0">
              <a:solidFill>
                <a:srgbClr val="686868"/>
              </a:solidFill>
            </a:endParaRPr>
          </a:p>
        </p:txBody>
      </p:sp>
      <p:sp>
        <p:nvSpPr>
          <p:cNvPr id="1056" name="Line 32"/>
          <p:cNvSpPr>
            <a:spLocks noChangeShapeType="1"/>
          </p:cNvSpPr>
          <p:nvPr userDrawn="1"/>
        </p:nvSpPr>
        <p:spPr bwMode="auto">
          <a:xfrm>
            <a:off x="539750" y="6381750"/>
            <a:ext cx="8528050" cy="0"/>
          </a:xfrm>
          <a:prstGeom prst="line">
            <a:avLst/>
          </a:prstGeom>
          <a:noFill/>
          <a:ln w="9525">
            <a:solidFill>
              <a:srgbClr val="4D4D4D"/>
            </a:solidFill>
            <a:round/>
            <a:headEnd/>
            <a:tailEnd/>
          </a:ln>
          <a:effectLst/>
        </p:spPr>
        <p:txBody>
          <a:bodyPr/>
          <a:lstStyle/>
          <a:p>
            <a:pPr>
              <a:defRPr/>
            </a:pPr>
            <a:endParaRPr lang="de-DE" dirty="0"/>
          </a:p>
        </p:txBody>
      </p:sp>
      <p:pic>
        <p:nvPicPr>
          <p:cNvPr id="1030" name="Picture 6"/>
          <p:cNvPicPr>
            <a:picLocks noChangeAspect="1" noChangeArrowheads="1"/>
          </p:cNvPicPr>
          <p:nvPr userDrawn="1"/>
        </p:nvPicPr>
        <p:blipFill>
          <a:blip r:embed="rId29"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57150" y="6213475"/>
            <a:ext cx="12446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258012674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7" r:id="rId13"/>
    <p:sldLayoutId id="2147483700" r:id="rId14"/>
    <p:sldLayoutId id="2147483708" r:id="rId15"/>
    <p:sldLayoutId id="2147483709" r:id="rId16"/>
    <p:sldLayoutId id="2147483711" r:id="rId17"/>
    <p:sldLayoutId id="2147483712" r:id="rId18"/>
    <p:sldLayoutId id="2147483714" r:id="rId19"/>
    <p:sldLayoutId id="2147483716" r:id="rId20"/>
    <p:sldLayoutId id="2147483735" r:id="rId21"/>
    <p:sldLayoutId id="2147483746" r:id="rId22"/>
    <p:sldLayoutId id="2147483659" r:id="rId23"/>
    <p:sldLayoutId id="2147483754" r:id="rId24"/>
    <p:sldLayoutId id="2147483758" r:id="rId25"/>
    <p:sldLayoutId id="2147483759" r:id="rId26"/>
    <p:sldLayoutId id="2147483760" r:id="rId27"/>
  </p:sldLayoutIdLst>
  <p:timing>
    <p:tnLst>
      <p:par>
        <p:cTn id="1" dur="indefinite" restart="never" nodeType="tmRoot"/>
      </p:par>
    </p:tnLst>
  </p:timing>
  <p:hf sldNum="0" hdr="0" dt="0"/>
  <p:txStyles>
    <p:titleStyle>
      <a:lvl1pPr algn="l" rtl="0" eaLnBrk="0" fontAlgn="base" hangingPunct="0">
        <a:spcBef>
          <a:spcPct val="0"/>
        </a:spcBef>
        <a:spcAft>
          <a:spcPct val="0"/>
        </a:spcAft>
        <a:defRPr sz="2000" b="1">
          <a:solidFill>
            <a:schemeClr val="tx1"/>
          </a:solidFill>
          <a:latin typeface="+mj-lt"/>
          <a:ea typeface="+mj-ea"/>
          <a:cs typeface="+mj-cs"/>
        </a:defRPr>
      </a:lvl1pPr>
      <a:lvl2pPr algn="l" rtl="0" eaLnBrk="0" fontAlgn="base" hangingPunct="0">
        <a:spcBef>
          <a:spcPct val="0"/>
        </a:spcBef>
        <a:spcAft>
          <a:spcPct val="0"/>
        </a:spcAft>
        <a:defRPr sz="2000" b="1">
          <a:solidFill>
            <a:schemeClr val="tx1"/>
          </a:solidFill>
          <a:latin typeface="Arial-BoldMT" charset="0"/>
        </a:defRPr>
      </a:lvl2pPr>
      <a:lvl3pPr algn="l" rtl="0" eaLnBrk="0" fontAlgn="base" hangingPunct="0">
        <a:spcBef>
          <a:spcPct val="0"/>
        </a:spcBef>
        <a:spcAft>
          <a:spcPct val="0"/>
        </a:spcAft>
        <a:defRPr sz="2000" b="1">
          <a:solidFill>
            <a:schemeClr val="tx1"/>
          </a:solidFill>
          <a:latin typeface="Arial-BoldMT" charset="0"/>
        </a:defRPr>
      </a:lvl3pPr>
      <a:lvl4pPr algn="l" rtl="0" eaLnBrk="0" fontAlgn="base" hangingPunct="0">
        <a:spcBef>
          <a:spcPct val="0"/>
        </a:spcBef>
        <a:spcAft>
          <a:spcPct val="0"/>
        </a:spcAft>
        <a:defRPr sz="2000" b="1">
          <a:solidFill>
            <a:schemeClr val="tx1"/>
          </a:solidFill>
          <a:latin typeface="Arial-BoldMT" charset="0"/>
        </a:defRPr>
      </a:lvl4pPr>
      <a:lvl5pPr algn="l" rtl="0" eaLnBrk="0" fontAlgn="base" hangingPunct="0">
        <a:spcBef>
          <a:spcPct val="0"/>
        </a:spcBef>
        <a:spcAft>
          <a:spcPct val="0"/>
        </a:spcAft>
        <a:defRPr sz="2000" b="1">
          <a:solidFill>
            <a:schemeClr val="tx1"/>
          </a:solidFill>
          <a:latin typeface="Arial-BoldMT" charset="0"/>
        </a:defRPr>
      </a:lvl5pPr>
      <a:lvl6pPr marL="457200" algn="l" rtl="0" fontAlgn="base">
        <a:spcBef>
          <a:spcPct val="0"/>
        </a:spcBef>
        <a:spcAft>
          <a:spcPct val="0"/>
        </a:spcAft>
        <a:defRPr sz="2000" b="1">
          <a:solidFill>
            <a:schemeClr val="tx1"/>
          </a:solidFill>
          <a:latin typeface="Arial-BoldMT" charset="0"/>
        </a:defRPr>
      </a:lvl6pPr>
      <a:lvl7pPr marL="914400" algn="l" rtl="0" fontAlgn="base">
        <a:spcBef>
          <a:spcPct val="0"/>
        </a:spcBef>
        <a:spcAft>
          <a:spcPct val="0"/>
        </a:spcAft>
        <a:defRPr sz="2000" b="1">
          <a:solidFill>
            <a:schemeClr val="tx1"/>
          </a:solidFill>
          <a:latin typeface="Arial-BoldMT" charset="0"/>
        </a:defRPr>
      </a:lvl7pPr>
      <a:lvl8pPr marL="1371600" algn="l" rtl="0" fontAlgn="base">
        <a:spcBef>
          <a:spcPct val="0"/>
        </a:spcBef>
        <a:spcAft>
          <a:spcPct val="0"/>
        </a:spcAft>
        <a:defRPr sz="2000" b="1">
          <a:solidFill>
            <a:schemeClr val="tx1"/>
          </a:solidFill>
          <a:latin typeface="Arial-BoldMT" charset="0"/>
        </a:defRPr>
      </a:lvl8pPr>
      <a:lvl9pPr marL="1828800" algn="l" rtl="0" fontAlgn="base">
        <a:spcBef>
          <a:spcPct val="0"/>
        </a:spcBef>
        <a:spcAft>
          <a:spcPct val="0"/>
        </a:spcAft>
        <a:defRPr sz="2000" b="1">
          <a:solidFill>
            <a:schemeClr val="tx1"/>
          </a:solidFill>
          <a:latin typeface="Arial-BoldMT" charset="0"/>
        </a:defRPr>
      </a:lvl9pPr>
    </p:titleStyle>
    <p:bodyStyle>
      <a:lvl1pPr marL="342900" indent="-342900" algn="l" rtl="0" eaLnBrk="0" fontAlgn="base" hangingPunct="0">
        <a:spcBef>
          <a:spcPct val="20000"/>
        </a:spcBef>
        <a:spcAft>
          <a:spcPct val="0"/>
        </a:spcAft>
        <a:buChar char="•"/>
        <a:defRPr sz="21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100">
          <a:solidFill>
            <a:schemeClr val="tx1"/>
          </a:solidFill>
          <a:latin typeface="+mn-lt"/>
        </a:defRPr>
      </a:lvl2pPr>
      <a:lvl3pPr marL="1143000" indent="-228600" algn="l" rtl="0" eaLnBrk="0" fontAlgn="base" hangingPunct="0">
        <a:spcBef>
          <a:spcPct val="20000"/>
        </a:spcBef>
        <a:spcAft>
          <a:spcPct val="0"/>
        </a:spcAft>
        <a:buChar char="•"/>
        <a:defRPr sz="21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www.elsteronline.de/" TargetMode="External"/><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hyperlink" Target="http://www.elster.d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5.xml"/><Relationship Id="rId1" Type="http://schemas.openxmlformats.org/officeDocument/2006/relationships/vmlDrawing" Target="../drawings/vmlDrawing1.vml"/><Relationship Id="rId5" Type="http://schemas.openxmlformats.org/officeDocument/2006/relationships/image" Target="../media/image8.wmf"/><Relationship Id="rId4" Type="http://schemas.openxmlformats.org/officeDocument/2006/relationships/oleObject" Target="../embeddings/oleObject1.bin"/></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5.xml"/><Relationship Id="rId1" Type="http://schemas.openxmlformats.org/officeDocument/2006/relationships/vmlDrawing" Target="../drawings/vmlDrawing2.vml"/><Relationship Id="rId5" Type="http://schemas.openxmlformats.org/officeDocument/2006/relationships/image" Target="../media/image8.wmf"/><Relationship Id="rId4" Type="http://schemas.openxmlformats.org/officeDocument/2006/relationships/oleObject" Target="../embeddings/oleObject2.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5.xml"/><Relationship Id="rId1" Type="http://schemas.openxmlformats.org/officeDocument/2006/relationships/themeOverride" Target="../theme/themeOverride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26.xml"/><Relationship Id="rId5" Type="http://schemas.openxmlformats.org/officeDocument/2006/relationships/image" Target="../media/image11.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www.elster.de/" TargetMode="External"/><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hyperlink" Target="http://www.elster.de/" TargetMode="External"/><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077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3" name="Text Box 13"/>
          <p:cNvSpPr txBox="1">
            <a:spLocks noChangeArrowheads="1"/>
          </p:cNvSpPr>
          <p:nvPr/>
        </p:nvSpPr>
        <p:spPr bwMode="auto">
          <a:xfrm>
            <a:off x="5241242" y="2564904"/>
            <a:ext cx="3759250" cy="830997"/>
          </a:xfrm>
          <a:prstGeom prst="rect">
            <a:avLst/>
          </a:prstGeom>
          <a:gradFill>
            <a:gsLst>
              <a:gs pos="0">
                <a:schemeClr val="accent3"/>
              </a:gs>
              <a:gs pos="0">
                <a:schemeClr val="accent1">
                  <a:tint val="44500"/>
                  <a:satMod val="160000"/>
                </a:schemeClr>
              </a:gs>
              <a:gs pos="100000">
                <a:schemeClr val="accent1">
                  <a:tint val="23500"/>
                  <a:satMod val="160000"/>
                </a:schemeClr>
              </a:gs>
            </a:gsLst>
            <a:lin ang="5400000" scaled="0"/>
          </a:gradFill>
          <a:ln>
            <a:noFill/>
          </a:ln>
          <a:scene3d>
            <a:camera prst="orthographicFront"/>
            <a:lightRig rig="threePt" dir="t"/>
          </a:scene3d>
          <a:sp3d>
            <a:bevelT/>
          </a:sp3d>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sz="4800" b="1" u="none" dirty="0" smtClean="0">
                <a:solidFill>
                  <a:srgbClr val="003399"/>
                </a:solidFill>
              </a:rPr>
              <a:t>ELStAM</a:t>
            </a:r>
            <a:endParaRPr lang="de-DE" sz="4800" b="1" u="none" dirty="0">
              <a:solidFill>
                <a:srgbClr val="003399"/>
              </a:solidFill>
            </a:endParaRPr>
          </a:p>
        </p:txBody>
      </p:sp>
      <p:sp>
        <p:nvSpPr>
          <p:cNvPr id="11" name="Text Box 13"/>
          <p:cNvSpPr txBox="1">
            <a:spLocks noChangeArrowheads="1"/>
          </p:cNvSpPr>
          <p:nvPr/>
        </p:nvSpPr>
        <p:spPr bwMode="auto">
          <a:xfrm>
            <a:off x="4884070" y="4290191"/>
            <a:ext cx="410445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2400" u="none" dirty="0" smtClean="0"/>
              <a:t>Informationen für Arbeitgeber zum Einstieg in das elektronische Verfahren</a:t>
            </a:r>
            <a:endParaRPr lang="de-DE" sz="2400" u="none" dirty="0"/>
          </a:p>
        </p:txBody>
      </p:sp>
      <p:sp>
        <p:nvSpPr>
          <p:cNvPr id="2055" name="Text Box 13"/>
          <p:cNvSpPr txBox="1">
            <a:spLocks noChangeArrowheads="1"/>
          </p:cNvSpPr>
          <p:nvPr/>
        </p:nvSpPr>
        <p:spPr bwMode="auto">
          <a:xfrm>
            <a:off x="101743" y="57979"/>
            <a:ext cx="8898749" cy="1246785"/>
          </a:xfrm>
          <a:prstGeom prst="rect">
            <a:avLst/>
          </a:prstGeom>
          <a:gradFill>
            <a:gsLst>
              <a:gs pos="0">
                <a:schemeClr val="bg1"/>
              </a:gs>
              <a:gs pos="0">
                <a:schemeClr val="accent1">
                  <a:tint val="44500"/>
                  <a:satMod val="160000"/>
                </a:schemeClr>
              </a:gs>
              <a:gs pos="22000">
                <a:schemeClr val="accent1">
                  <a:tint val="23500"/>
                  <a:satMod val="160000"/>
                </a:schemeClr>
              </a:gs>
            </a:gsLst>
            <a:lin ang="5400000" scaled="0"/>
          </a:gradFill>
          <a:ln>
            <a:noFill/>
          </a:ln>
          <a:scene3d>
            <a:camera prst="orthographicFront"/>
            <a:lightRig rig="threePt" dir="t"/>
          </a:scene3d>
          <a:sp3d>
            <a:bevelT/>
          </a:sp3d>
          <a:extLst/>
        </p:spPr>
        <p:txBody>
          <a:bodyPr wrap="square">
            <a:no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sz="3400" u="none" dirty="0" smtClean="0">
                <a:solidFill>
                  <a:srgbClr val="003399"/>
                </a:solidFill>
              </a:rPr>
              <a:t>Einführung der </a:t>
            </a:r>
            <a:br>
              <a:rPr lang="de-DE" sz="3400" u="none" dirty="0" smtClean="0">
                <a:solidFill>
                  <a:srgbClr val="003399"/>
                </a:solidFill>
              </a:rPr>
            </a:br>
            <a:r>
              <a:rPr lang="de-DE" sz="3400" b="1" dirty="0" smtClean="0">
                <a:solidFill>
                  <a:srgbClr val="003399"/>
                </a:solidFill>
              </a:rPr>
              <a:t>E</a:t>
            </a:r>
            <a:r>
              <a:rPr lang="de-DE" sz="3400" u="none" dirty="0" smtClean="0">
                <a:solidFill>
                  <a:srgbClr val="003399"/>
                </a:solidFill>
              </a:rPr>
              <a:t>lektronischen</a:t>
            </a:r>
            <a:r>
              <a:rPr lang="de-DE" sz="3400" b="1" u="none" dirty="0" smtClean="0">
                <a:solidFill>
                  <a:srgbClr val="003399"/>
                </a:solidFill>
              </a:rPr>
              <a:t> </a:t>
            </a:r>
            <a:r>
              <a:rPr lang="de-DE" sz="3400" b="1" dirty="0" smtClean="0">
                <a:solidFill>
                  <a:srgbClr val="003399"/>
                </a:solidFill>
              </a:rPr>
              <a:t>L</a:t>
            </a:r>
            <a:r>
              <a:rPr lang="de-DE" sz="3400" u="none" dirty="0" smtClean="0">
                <a:solidFill>
                  <a:srgbClr val="003399"/>
                </a:solidFill>
              </a:rPr>
              <a:t>ohn</a:t>
            </a:r>
            <a:r>
              <a:rPr lang="de-DE" sz="3400" b="1" dirty="0" smtClean="0">
                <a:solidFill>
                  <a:srgbClr val="003399"/>
                </a:solidFill>
              </a:rPr>
              <a:t>St</a:t>
            </a:r>
            <a:r>
              <a:rPr lang="de-DE" sz="3400" u="none" dirty="0" smtClean="0">
                <a:solidFill>
                  <a:srgbClr val="003399"/>
                </a:solidFill>
              </a:rPr>
              <a:t>euer</a:t>
            </a:r>
            <a:r>
              <a:rPr lang="de-DE" sz="3400" b="1" dirty="0" smtClean="0">
                <a:solidFill>
                  <a:srgbClr val="003399"/>
                </a:solidFill>
              </a:rPr>
              <a:t>A</a:t>
            </a:r>
            <a:r>
              <a:rPr lang="de-DE" sz="3400" u="none" dirty="0" smtClean="0">
                <a:solidFill>
                  <a:srgbClr val="003399"/>
                </a:solidFill>
              </a:rPr>
              <a:t>bzugs</a:t>
            </a:r>
            <a:r>
              <a:rPr lang="de-DE" sz="3400" b="1" dirty="0" smtClean="0">
                <a:solidFill>
                  <a:srgbClr val="003399"/>
                </a:solidFill>
              </a:rPr>
              <a:t>M</a:t>
            </a:r>
            <a:r>
              <a:rPr lang="de-DE" sz="3400" u="none" dirty="0" smtClean="0">
                <a:solidFill>
                  <a:srgbClr val="003399"/>
                </a:solidFill>
              </a:rPr>
              <a:t>erkmale</a:t>
            </a:r>
            <a:endParaRPr lang="de-DE" sz="3400" u="none" dirty="0">
              <a:solidFill>
                <a:srgbClr val="003399"/>
              </a:solidFill>
            </a:endParaRPr>
          </a:p>
        </p:txBody>
      </p:sp>
      <p:pic>
        <p:nvPicPr>
          <p:cNvPr id="13" name="Picture 6"/>
          <p:cNvPicPr>
            <a:picLocks noChangeAspect="1" noChangeArrowheads="1"/>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6678355" y="5481228"/>
            <a:ext cx="2430149" cy="1404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3901551783"/>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3"/>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a:solidFill>
                  <a:srgbClr val="003399"/>
                </a:solidFill>
              </a:rPr>
              <a:t>Inhalte</a:t>
            </a:r>
            <a:endParaRPr lang="de-DE" sz="2600" b="1" u="none" dirty="0">
              <a:solidFill>
                <a:srgbClr val="003399"/>
              </a:solidFill>
            </a:endParaRPr>
          </a:p>
        </p:txBody>
      </p:sp>
      <p:sp>
        <p:nvSpPr>
          <p:cNvPr id="3075" name="Line 14"/>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grpSp>
        <p:nvGrpSpPr>
          <p:cNvPr id="12" name="Group 16"/>
          <p:cNvGrpSpPr>
            <a:grpSpLocks/>
          </p:cNvGrpSpPr>
          <p:nvPr/>
        </p:nvGrpSpPr>
        <p:grpSpPr bwMode="auto">
          <a:xfrm>
            <a:off x="359035" y="2272357"/>
            <a:ext cx="8353425" cy="461963"/>
            <a:chOff x="204" y="777"/>
            <a:chExt cx="5262" cy="291"/>
          </a:xfrm>
        </p:grpSpPr>
        <p:sp>
          <p:nvSpPr>
            <p:cNvPr id="245777" name="Rectangle 17"/>
            <p:cNvSpPr>
              <a:spLocks noChangeArrowheads="1"/>
            </p:cNvSpPr>
            <p:nvPr/>
          </p:nvSpPr>
          <p:spPr bwMode="auto">
            <a:xfrm>
              <a:off x="204" y="777"/>
              <a:ext cx="418" cy="291"/>
            </a:xfrm>
            <a:prstGeom prst="rect">
              <a:avLst/>
            </a:prstGeom>
            <a:gradFill>
              <a:gsLst>
                <a:gs pos="0">
                  <a:srgbClr val="FFFF00"/>
                </a:gs>
                <a:gs pos="100000">
                  <a:srgbClr val="FFFFCC"/>
                </a:gs>
              </a:gsLst>
              <a:lin ang="5400000" scaled="1"/>
            </a:gra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smtClean="0">
                  <a:ea typeface="Arial Unicode MS" pitchFamily="34" charset="-128"/>
                  <a:cs typeface="Arial Unicode MS" pitchFamily="34" charset="-128"/>
                </a:rPr>
                <a:t>1</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539663" name="Text Box 15"/>
            <p:cNvSpPr txBox="1">
              <a:spLocks noChangeArrowheads="1"/>
            </p:cNvSpPr>
            <p:nvPr/>
          </p:nvSpPr>
          <p:spPr bwMode="auto">
            <a:xfrm>
              <a:off x="839" y="779"/>
              <a:ext cx="4627" cy="288"/>
            </a:xfrm>
            <a:prstGeom prst="rect">
              <a:avLst/>
            </a:prstGeom>
            <a:solidFill>
              <a:schemeClr val="bg1"/>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p>
              <a:pPr>
                <a:defRPr/>
              </a:pPr>
              <a:r>
                <a:rPr lang="de-DE" sz="2400" b="1" u="none" dirty="0" smtClean="0">
                  <a:latin typeface="Arial" charset="0"/>
                </a:rPr>
                <a:t>Das ELStAM-Verfahren</a:t>
              </a:r>
              <a:endParaRPr lang="de-DE" sz="2400" b="1" u="none" dirty="0">
                <a:latin typeface="Arial" charset="0"/>
              </a:endParaRPr>
            </a:p>
          </p:txBody>
        </p:sp>
      </p:grpSp>
      <p:sp>
        <p:nvSpPr>
          <p:cNvPr id="4" name="Rectangle 17"/>
          <p:cNvSpPr>
            <a:spLocks noChangeArrowheads="1"/>
          </p:cNvSpPr>
          <p:nvPr/>
        </p:nvSpPr>
        <p:spPr bwMode="auto">
          <a:xfrm>
            <a:off x="359034" y="4051920"/>
            <a:ext cx="663575" cy="457200"/>
          </a:xfrm>
          <a:prstGeom prst="rect">
            <a:avLst/>
          </a:prstGeom>
          <a:solidFill>
            <a:schemeClr val="bg1">
              <a:lumMod val="85000"/>
            </a:schemeClr>
          </a:soli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a:ea typeface="Arial Unicode MS" pitchFamily="34" charset="-128"/>
                <a:cs typeface="Arial Unicode MS" pitchFamily="34" charset="-128"/>
              </a:rPr>
              <a:t>3</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5" name="Text Box 15"/>
          <p:cNvSpPr txBox="1">
            <a:spLocks noChangeArrowheads="1"/>
          </p:cNvSpPr>
          <p:nvPr/>
        </p:nvSpPr>
        <p:spPr bwMode="auto">
          <a:xfrm>
            <a:off x="1367097" y="4051920"/>
            <a:ext cx="7345363" cy="457200"/>
          </a:xfrm>
          <a:prstGeom prst="rect">
            <a:avLst/>
          </a:prstGeom>
          <a:solidFill>
            <a:schemeClr val="bg1">
              <a:lumMod val="85000"/>
            </a:schemeClr>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p>
            <a:pPr>
              <a:defRPr/>
            </a:pPr>
            <a:r>
              <a:rPr lang="de-DE" sz="2400" b="1" dirty="0" smtClean="0"/>
              <a:t>Informationsquellen und Musteranschreiben</a:t>
            </a:r>
            <a:endParaRPr lang="de-DE" sz="2400" b="1" dirty="0"/>
          </a:p>
        </p:txBody>
      </p:sp>
      <p:grpSp>
        <p:nvGrpSpPr>
          <p:cNvPr id="20" name="Gruppieren 19"/>
          <p:cNvGrpSpPr/>
          <p:nvPr/>
        </p:nvGrpSpPr>
        <p:grpSpPr>
          <a:xfrm>
            <a:off x="359034" y="3187650"/>
            <a:ext cx="8353426" cy="461963"/>
            <a:chOff x="323031" y="3259835"/>
            <a:chExt cx="8353426" cy="461963"/>
          </a:xfrm>
        </p:grpSpPr>
        <p:sp>
          <p:nvSpPr>
            <p:cNvPr id="22" name="Rectangle 17"/>
            <p:cNvSpPr>
              <a:spLocks noChangeArrowheads="1"/>
            </p:cNvSpPr>
            <p:nvPr/>
          </p:nvSpPr>
          <p:spPr bwMode="auto">
            <a:xfrm>
              <a:off x="323031" y="3259835"/>
              <a:ext cx="663575" cy="457200"/>
            </a:xfrm>
            <a:prstGeom prst="rect">
              <a:avLst/>
            </a:prstGeom>
            <a:solidFill>
              <a:schemeClr val="bg1">
                <a:lumMod val="85000"/>
              </a:schemeClr>
            </a:soli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a:ea typeface="Arial Unicode MS" pitchFamily="34" charset="-128"/>
                  <a:cs typeface="Arial Unicode MS" pitchFamily="34" charset="-128"/>
                </a:rPr>
                <a:t>2</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23" name="Text Box 15"/>
            <p:cNvSpPr txBox="1">
              <a:spLocks noChangeArrowheads="1"/>
            </p:cNvSpPr>
            <p:nvPr/>
          </p:nvSpPr>
          <p:spPr bwMode="auto">
            <a:xfrm>
              <a:off x="1331094" y="3259835"/>
              <a:ext cx="7345363" cy="461963"/>
            </a:xfrm>
            <a:prstGeom prst="rect">
              <a:avLst/>
            </a:prstGeom>
            <a:solidFill>
              <a:schemeClr val="bg1">
                <a:lumMod val="85000"/>
              </a:schemeClr>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defPPr>
                <a:defRPr lang="de-DE"/>
              </a:defPPr>
              <a:lvl1pPr>
                <a:defRPr sz="2400" b="1"/>
              </a:lvl1pPr>
            </a:lstStyle>
            <a:p>
              <a:r>
                <a:rPr lang="de-DE" dirty="0"/>
                <a:t>Einstieg in das </a:t>
              </a:r>
              <a:r>
                <a:rPr lang="de-DE" dirty="0" err="1"/>
                <a:t>ELStAM</a:t>
              </a:r>
              <a:r>
                <a:rPr lang="de-DE" dirty="0"/>
                <a:t>-Verfahren </a:t>
              </a:r>
            </a:p>
          </p:txBody>
        </p:sp>
      </p:grpSp>
    </p:spTree>
    <p:extLst>
      <p:ext uri="{BB962C8B-B14F-4D97-AF65-F5344CB8AC3E}">
        <p14:creationId xmlns:p14="http://schemas.microsoft.com/office/powerpoint/2010/main" val="2278110677"/>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Text Box 2"/>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Das ELStAM-Verfahren</a:t>
            </a:r>
            <a:endParaRPr lang="de-DE" sz="2600" b="1" u="none" dirty="0">
              <a:solidFill>
                <a:srgbClr val="003399"/>
              </a:solidFill>
            </a:endParaRPr>
          </a:p>
        </p:txBody>
      </p:sp>
      <p:sp>
        <p:nvSpPr>
          <p:cNvPr id="290819"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grpSp>
        <p:nvGrpSpPr>
          <p:cNvPr id="3" name="Gruppieren 2"/>
          <p:cNvGrpSpPr/>
          <p:nvPr/>
        </p:nvGrpSpPr>
        <p:grpSpPr>
          <a:xfrm>
            <a:off x="5533404" y="2204864"/>
            <a:ext cx="2770187" cy="2466302"/>
            <a:chOff x="5533404" y="2321004"/>
            <a:chExt cx="2770187" cy="2466302"/>
          </a:xfrm>
        </p:grpSpPr>
        <p:sp>
          <p:nvSpPr>
            <p:cNvPr id="290828" name="Line 19"/>
            <p:cNvSpPr>
              <a:spLocks noChangeShapeType="1"/>
            </p:cNvSpPr>
            <p:nvPr/>
          </p:nvSpPr>
          <p:spPr bwMode="auto">
            <a:xfrm>
              <a:off x="6901842" y="3429000"/>
              <a:ext cx="0" cy="1358306"/>
            </a:xfrm>
            <a:prstGeom prst="line">
              <a:avLst/>
            </a:prstGeom>
            <a:noFill/>
            <a:ln w="381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572436" name="Text Box 20"/>
            <p:cNvSpPr txBox="1">
              <a:spLocks noChangeArrowheads="1"/>
            </p:cNvSpPr>
            <p:nvPr/>
          </p:nvSpPr>
          <p:spPr bwMode="auto">
            <a:xfrm>
              <a:off x="5533404" y="2321004"/>
              <a:ext cx="2770187" cy="1107996"/>
            </a:xfrm>
            <a:prstGeom prst="rect">
              <a:avLst/>
            </a:prstGeom>
            <a:solidFill>
              <a:schemeClr val="bg1"/>
            </a:solidFill>
            <a:ln w="25400" algn="ctr">
              <a:noFill/>
              <a:miter lim="800000"/>
              <a:headEnd/>
              <a:tailEnd/>
            </a:ln>
            <a:effectLst>
              <a:outerShdw dist="89803" dir="18900000" algn="ctr" rotWithShape="0">
                <a:srgbClr val="4D4D4D">
                  <a:alpha val="50000"/>
                </a:srgbClr>
              </a:outerShdw>
            </a:effectLst>
          </p:spPr>
          <p:txBody>
            <a:bodyPr anchor="ctr" anchorCtr="1">
              <a:spAutoFit/>
            </a:bodyPr>
            <a:lstStyle/>
            <a:p>
              <a:pPr algn="ctr">
                <a:defRPr/>
              </a:pPr>
              <a:r>
                <a:rPr lang="de-DE" sz="2200" b="1" u="none" dirty="0" smtClean="0">
                  <a:solidFill>
                    <a:schemeClr val="tx2"/>
                  </a:solidFill>
                </a:rPr>
                <a:t>Dezember 2013</a:t>
              </a:r>
              <a:endParaRPr lang="de-DE" sz="2200" b="1" u="none" dirty="0">
                <a:solidFill>
                  <a:schemeClr val="tx2"/>
                </a:solidFill>
              </a:endParaRPr>
            </a:p>
            <a:p>
              <a:pPr algn="ctr">
                <a:defRPr/>
              </a:pPr>
              <a:r>
                <a:rPr lang="de-DE" sz="2200" b="1" dirty="0" smtClean="0"/>
                <a:t>spät möglichster Einstieg </a:t>
              </a:r>
              <a:r>
                <a:rPr lang="de-DE" sz="2200" b="1" u="none" dirty="0" smtClean="0"/>
                <a:t> </a:t>
              </a:r>
              <a:r>
                <a:rPr lang="de-DE" sz="2200" b="1" u="none" dirty="0"/>
                <a:t>AG</a:t>
              </a:r>
            </a:p>
          </p:txBody>
        </p:sp>
      </p:grpSp>
      <p:grpSp>
        <p:nvGrpSpPr>
          <p:cNvPr id="8" name="Group 26"/>
          <p:cNvGrpSpPr>
            <a:grpSpLocks/>
          </p:cNvGrpSpPr>
          <p:nvPr/>
        </p:nvGrpSpPr>
        <p:grpSpPr bwMode="auto">
          <a:xfrm>
            <a:off x="131129" y="4483840"/>
            <a:ext cx="8869363" cy="688975"/>
            <a:chOff x="68" y="2237"/>
            <a:chExt cx="5587" cy="434"/>
          </a:xfrm>
        </p:grpSpPr>
        <p:sp>
          <p:nvSpPr>
            <p:cNvPr id="290841" name="AutoShape 4"/>
            <p:cNvSpPr>
              <a:spLocks noChangeArrowheads="1"/>
            </p:cNvSpPr>
            <p:nvPr/>
          </p:nvSpPr>
          <p:spPr bwMode="auto">
            <a:xfrm>
              <a:off x="68" y="2237"/>
              <a:ext cx="5587" cy="434"/>
            </a:xfrm>
            <a:prstGeom prst="rightArrow">
              <a:avLst>
                <a:gd name="adj1" fmla="val 47000"/>
                <a:gd name="adj2" fmla="val 138924"/>
              </a:avLst>
            </a:prstGeom>
            <a:gradFill rotWithShape="1">
              <a:gsLst>
                <a:gs pos="0">
                  <a:srgbClr val="292929"/>
                </a:gs>
                <a:gs pos="100000">
                  <a:srgbClr val="777777"/>
                </a:gs>
              </a:gsLst>
              <a:lin ang="5400000" scaled="1"/>
            </a:gradFill>
            <a:ln w="19050">
              <a:solidFill>
                <a:schemeClr val="tx1"/>
              </a:solidFill>
              <a:miter lim="800000"/>
              <a:headEnd/>
              <a:tailEnd/>
            </a:ln>
          </p:spPr>
          <p:txBody>
            <a:bodyPr wrap="none" anchor="ctr"/>
            <a:lstStyle/>
            <a:p>
              <a:endParaRPr lang="de-DE" dirty="0"/>
            </a:p>
          </p:txBody>
        </p:sp>
        <p:sp>
          <p:nvSpPr>
            <p:cNvPr id="290843" name="Text Box 6"/>
            <p:cNvSpPr txBox="1">
              <a:spLocks noChangeArrowheads="1"/>
            </p:cNvSpPr>
            <p:nvPr/>
          </p:nvSpPr>
          <p:spPr bwMode="auto">
            <a:xfrm>
              <a:off x="385" y="2308"/>
              <a:ext cx="54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r>
                <a:rPr lang="de-DE" sz="2400" b="1" u="none" dirty="0" smtClean="0">
                  <a:solidFill>
                    <a:schemeClr val="bg1"/>
                  </a:solidFill>
                </a:rPr>
                <a:t>2012</a:t>
              </a:r>
              <a:endParaRPr lang="de-DE" sz="2400" b="1" u="none" dirty="0">
                <a:solidFill>
                  <a:schemeClr val="bg1"/>
                </a:solidFill>
              </a:endParaRPr>
            </a:p>
          </p:txBody>
        </p:sp>
        <p:sp>
          <p:nvSpPr>
            <p:cNvPr id="290844" name="Text Box 7"/>
            <p:cNvSpPr txBox="1">
              <a:spLocks noChangeArrowheads="1"/>
            </p:cNvSpPr>
            <p:nvPr/>
          </p:nvSpPr>
          <p:spPr bwMode="auto">
            <a:xfrm>
              <a:off x="2671" y="2308"/>
              <a:ext cx="54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r>
                <a:rPr lang="de-DE" sz="2400" b="1" u="none" dirty="0" smtClean="0">
                  <a:solidFill>
                    <a:schemeClr val="bg1"/>
                  </a:solidFill>
                </a:rPr>
                <a:t>2013</a:t>
              </a:r>
              <a:endParaRPr lang="de-DE" sz="2400" b="1" u="none" dirty="0">
                <a:solidFill>
                  <a:schemeClr val="bg1"/>
                </a:solidFill>
              </a:endParaRPr>
            </a:p>
          </p:txBody>
        </p:sp>
        <p:sp>
          <p:nvSpPr>
            <p:cNvPr id="290845" name="Text Box 8"/>
            <p:cNvSpPr txBox="1">
              <a:spLocks noChangeArrowheads="1"/>
            </p:cNvSpPr>
            <p:nvPr/>
          </p:nvSpPr>
          <p:spPr bwMode="auto">
            <a:xfrm>
              <a:off x="4531" y="2308"/>
              <a:ext cx="54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r>
                <a:rPr lang="de-DE" sz="2400" b="1" u="none" dirty="0" smtClean="0">
                  <a:solidFill>
                    <a:schemeClr val="bg1"/>
                  </a:solidFill>
                </a:rPr>
                <a:t>2014</a:t>
              </a:r>
              <a:endParaRPr lang="de-DE" sz="2400" b="1" u="none" dirty="0">
                <a:solidFill>
                  <a:schemeClr val="bg1"/>
                </a:solidFill>
              </a:endParaRPr>
            </a:p>
          </p:txBody>
        </p:sp>
        <p:sp>
          <p:nvSpPr>
            <p:cNvPr id="290847" name="Line 10"/>
            <p:cNvSpPr>
              <a:spLocks noChangeShapeType="1"/>
            </p:cNvSpPr>
            <p:nvPr/>
          </p:nvSpPr>
          <p:spPr bwMode="auto">
            <a:xfrm>
              <a:off x="1451" y="2355"/>
              <a:ext cx="0" cy="202"/>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290848" name="Line 11"/>
            <p:cNvSpPr>
              <a:spLocks noChangeShapeType="1"/>
            </p:cNvSpPr>
            <p:nvPr/>
          </p:nvSpPr>
          <p:spPr bwMode="auto">
            <a:xfrm>
              <a:off x="4468" y="2348"/>
              <a:ext cx="0" cy="202"/>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de-DE" dirty="0"/>
            </a:p>
          </p:txBody>
        </p:sp>
      </p:grpSp>
      <p:grpSp>
        <p:nvGrpSpPr>
          <p:cNvPr id="4" name="Gruppieren 3"/>
          <p:cNvGrpSpPr/>
          <p:nvPr/>
        </p:nvGrpSpPr>
        <p:grpSpPr>
          <a:xfrm>
            <a:off x="370457" y="2204864"/>
            <a:ext cx="3936690" cy="2455188"/>
            <a:chOff x="370457" y="2321004"/>
            <a:chExt cx="3936690" cy="2455188"/>
          </a:xfrm>
        </p:grpSpPr>
        <p:sp>
          <p:nvSpPr>
            <p:cNvPr id="290822" name="Line 13"/>
            <p:cNvSpPr>
              <a:spLocks noChangeShapeType="1"/>
            </p:cNvSpPr>
            <p:nvPr/>
          </p:nvSpPr>
          <p:spPr bwMode="auto">
            <a:xfrm>
              <a:off x="2326926" y="3429000"/>
              <a:ext cx="11875" cy="1347192"/>
            </a:xfrm>
            <a:prstGeom prst="line">
              <a:avLst/>
            </a:prstGeom>
            <a:noFill/>
            <a:ln w="381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572431" name="Text Box 15"/>
            <p:cNvSpPr txBox="1">
              <a:spLocks noChangeArrowheads="1"/>
            </p:cNvSpPr>
            <p:nvPr/>
          </p:nvSpPr>
          <p:spPr bwMode="auto">
            <a:xfrm>
              <a:off x="370457" y="2321004"/>
              <a:ext cx="3936690" cy="1107996"/>
            </a:xfrm>
            <a:prstGeom prst="rect">
              <a:avLst/>
            </a:prstGeom>
            <a:solidFill>
              <a:schemeClr val="bg1"/>
            </a:solidFill>
            <a:ln w="25400" algn="ctr">
              <a:noFill/>
              <a:miter lim="800000"/>
              <a:headEnd/>
              <a:tailEnd/>
            </a:ln>
            <a:effectLst>
              <a:outerShdw dist="89803" dir="18900000" algn="ctr" rotWithShape="0">
                <a:srgbClr val="4D4D4D">
                  <a:alpha val="50000"/>
                </a:srgbClr>
              </a:outerShdw>
            </a:effectLst>
          </p:spPr>
          <p:txBody>
            <a:bodyPr wrap="square" anchor="ctr" anchorCtr="1">
              <a:spAutoFit/>
            </a:bodyPr>
            <a:lstStyle/>
            <a:p>
              <a:pPr algn="ctr">
                <a:defRPr/>
              </a:pPr>
              <a:r>
                <a:rPr lang="de-DE" sz="2200" b="1" u="none" dirty="0" smtClean="0">
                  <a:solidFill>
                    <a:schemeClr val="tx2"/>
                  </a:solidFill>
                </a:rPr>
                <a:t>01.01.2013</a:t>
              </a:r>
              <a:endParaRPr lang="de-DE" sz="2200" b="1" u="none" dirty="0">
                <a:solidFill>
                  <a:schemeClr val="tx2"/>
                </a:solidFill>
              </a:endParaRPr>
            </a:p>
            <a:p>
              <a:pPr algn="ctr">
                <a:defRPr/>
              </a:pPr>
              <a:r>
                <a:rPr lang="de-DE" sz="2200" b="1" u="none" dirty="0" smtClean="0"/>
                <a:t>verpflichtender Start ins Verfahren für alle AG</a:t>
              </a:r>
              <a:endParaRPr lang="de-DE" sz="2200" b="1" u="none" dirty="0"/>
            </a:p>
          </p:txBody>
        </p:sp>
      </p:grpSp>
      <p:sp>
        <p:nvSpPr>
          <p:cNvPr id="22" name="Rectangle 17"/>
          <p:cNvSpPr>
            <a:spLocks noChangeArrowheads="1"/>
          </p:cNvSpPr>
          <p:nvPr/>
        </p:nvSpPr>
        <p:spPr bwMode="auto">
          <a:xfrm>
            <a:off x="2323563" y="5009674"/>
            <a:ext cx="4792566" cy="679450"/>
          </a:xfrm>
          <a:prstGeom prst="rect">
            <a:avLst/>
          </a:prstGeom>
          <a:gradFill rotWithShape="1">
            <a:gsLst>
              <a:gs pos="0">
                <a:srgbClr val="C0C0C0"/>
              </a:gs>
              <a:gs pos="100000">
                <a:srgbClr val="EAEAEA"/>
              </a:gs>
            </a:gsLst>
            <a:lin ang="5400000" scaled="1"/>
          </a:gradFill>
          <a:ln w="25400" algn="ctr">
            <a:solidFill>
              <a:srgbClr val="4D4D4D"/>
            </a:solidFill>
            <a:miter lim="800000"/>
            <a:headEnd/>
            <a:tailEnd/>
          </a:ln>
        </p:spPr>
        <p:txBody>
          <a:bodyPr anchor="ctr" anchorCtr="1"/>
          <a:lstStyle/>
          <a:p>
            <a:pPr algn="ctr"/>
            <a:r>
              <a:rPr lang="de-DE" sz="2200" u="none" dirty="0" smtClean="0">
                <a:ea typeface="Arial Unicode MS" pitchFamily="34" charset="-128"/>
                <a:cs typeface="Arial Unicode MS" pitchFamily="34" charset="-128"/>
              </a:rPr>
              <a:t>Einführungszeitraum Verfahrenseinstieg (Kulanzregelung)</a:t>
            </a:r>
            <a:endParaRPr lang="de-DE" sz="2200" u="none" dirty="0">
              <a:ea typeface="Arial Unicode MS" pitchFamily="34" charset="-128"/>
              <a:cs typeface="Arial Unicode MS" pitchFamily="34" charset="-128"/>
            </a:endParaRPr>
          </a:p>
        </p:txBody>
      </p:sp>
      <p:sp>
        <p:nvSpPr>
          <p:cNvPr id="18" name="Text Box 22"/>
          <p:cNvSpPr txBox="1">
            <a:spLocks noChangeArrowheads="1"/>
          </p:cNvSpPr>
          <p:nvPr/>
        </p:nvSpPr>
        <p:spPr bwMode="auto">
          <a:xfrm>
            <a:off x="241299" y="1016732"/>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u="none" dirty="0" smtClean="0"/>
              <a:t>Einführungszeitraum 2013</a:t>
            </a:r>
            <a:endParaRPr lang="de-DE" sz="2400" b="1" u="none" dirty="0"/>
          </a:p>
        </p:txBody>
      </p:sp>
    </p:spTree>
    <p:extLst>
      <p:ext uri="{BB962C8B-B14F-4D97-AF65-F5344CB8AC3E}">
        <p14:creationId xmlns:p14="http://schemas.microsoft.com/office/powerpoint/2010/main" val="1221075652"/>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3"/>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Das ELStAM-Verfahren</a:t>
            </a:r>
            <a:endParaRPr lang="de-DE" sz="2600" b="1" u="none" dirty="0">
              <a:solidFill>
                <a:srgbClr val="003399"/>
              </a:solidFill>
            </a:endParaRPr>
          </a:p>
        </p:txBody>
      </p:sp>
      <p:sp>
        <p:nvSpPr>
          <p:cNvPr id="12291" name="Line 4"/>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570373" name="Text Box 5"/>
          <p:cNvSpPr txBox="1">
            <a:spLocks noChangeArrowheads="1"/>
          </p:cNvSpPr>
          <p:nvPr/>
        </p:nvSpPr>
        <p:spPr bwMode="auto">
          <a:xfrm>
            <a:off x="252412" y="1849470"/>
            <a:ext cx="4679627" cy="4007251"/>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spcBef>
                <a:spcPct val="20000"/>
              </a:spcBef>
              <a:defRPr/>
            </a:pPr>
            <a:r>
              <a:rPr lang="de-DE" sz="2400" b="1" u="none" dirty="0" smtClean="0">
                <a:solidFill>
                  <a:schemeClr val="tx2"/>
                </a:solidFill>
              </a:rPr>
              <a:t>ELStAM:</a:t>
            </a:r>
            <a:endParaRPr lang="de-DE" sz="2400" b="1" u="none" dirty="0">
              <a:solidFill>
                <a:schemeClr val="tx2"/>
              </a:solidFill>
            </a:endParaRPr>
          </a:p>
          <a:p>
            <a:pPr>
              <a:spcBef>
                <a:spcPct val="20000"/>
              </a:spcBef>
              <a:buFontTx/>
              <a:buChar char="•"/>
              <a:defRPr/>
            </a:pPr>
            <a:r>
              <a:rPr lang="de-DE" sz="2400" b="1" u="none" dirty="0"/>
              <a:t> </a:t>
            </a:r>
            <a:r>
              <a:rPr lang="de-DE" sz="2400" u="none" dirty="0" smtClean="0"/>
              <a:t>Identifikationsnummer</a:t>
            </a:r>
          </a:p>
          <a:p>
            <a:pPr>
              <a:spcBef>
                <a:spcPct val="20000"/>
              </a:spcBef>
              <a:buFontTx/>
              <a:buChar char="•"/>
              <a:defRPr/>
            </a:pPr>
            <a:r>
              <a:rPr lang="de-DE" sz="2400" u="none" dirty="0" smtClean="0"/>
              <a:t> Geburtsdatum</a:t>
            </a:r>
          </a:p>
          <a:p>
            <a:pPr>
              <a:spcBef>
                <a:spcPct val="20000"/>
              </a:spcBef>
              <a:buFontTx/>
              <a:buChar char="•"/>
              <a:defRPr/>
            </a:pPr>
            <a:r>
              <a:rPr lang="de-DE" sz="2400" u="none" dirty="0" smtClean="0"/>
              <a:t> </a:t>
            </a:r>
            <a:r>
              <a:rPr lang="de-DE" sz="2400" u="none" dirty="0"/>
              <a:t>Steuerklasse</a:t>
            </a:r>
          </a:p>
          <a:p>
            <a:pPr>
              <a:spcBef>
                <a:spcPct val="20000"/>
              </a:spcBef>
              <a:buFontTx/>
              <a:buChar char="•"/>
              <a:defRPr/>
            </a:pPr>
            <a:r>
              <a:rPr lang="de-DE" sz="2400" u="none" dirty="0"/>
              <a:t> Faktor bei StKl IV</a:t>
            </a:r>
          </a:p>
          <a:p>
            <a:pPr>
              <a:spcBef>
                <a:spcPct val="20000"/>
              </a:spcBef>
              <a:buFontTx/>
              <a:buChar char="•"/>
              <a:defRPr/>
            </a:pPr>
            <a:r>
              <a:rPr lang="de-DE" sz="2400" u="none" dirty="0"/>
              <a:t> Kinderfreibetragszähler</a:t>
            </a:r>
          </a:p>
          <a:p>
            <a:pPr>
              <a:spcBef>
                <a:spcPct val="20000"/>
              </a:spcBef>
              <a:buFontTx/>
              <a:buChar char="•"/>
              <a:defRPr/>
            </a:pPr>
            <a:r>
              <a:rPr lang="de-DE" sz="2400" u="none" dirty="0"/>
              <a:t> Kirchensteuerabzug</a:t>
            </a:r>
          </a:p>
          <a:p>
            <a:pPr>
              <a:spcBef>
                <a:spcPct val="20000"/>
              </a:spcBef>
              <a:buFontTx/>
              <a:buChar char="•"/>
              <a:defRPr/>
            </a:pPr>
            <a:r>
              <a:rPr lang="de-DE" sz="2400" u="none" dirty="0"/>
              <a:t> Summe der Freibeträge</a:t>
            </a:r>
          </a:p>
          <a:p>
            <a:pPr>
              <a:spcBef>
                <a:spcPct val="20000"/>
              </a:spcBef>
              <a:buFontTx/>
              <a:buChar char="•"/>
              <a:defRPr/>
            </a:pPr>
            <a:r>
              <a:rPr lang="de-DE" sz="2400" u="none" dirty="0"/>
              <a:t> Hinzurechnungsbetrag</a:t>
            </a:r>
          </a:p>
        </p:txBody>
      </p:sp>
      <p:sp>
        <p:nvSpPr>
          <p:cNvPr id="5" name="Text Box 22"/>
          <p:cNvSpPr txBox="1">
            <a:spLocks noChangeArrowheads="1"/>
          </p:cNvSpPr>
          <p:nvPr/>
        </p:nvSpPr>
        <p:spPr bwMode="auto">
          <a:xfrm>
            <a:off x="241299" y="1016732"/>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u="none" dirty="0" smtClean="0"/>
              <a:t>Was „liefert“ die ELStAM-Datenbank?</a:t>
            </a:r>
            <a:endParaRPr lang="de-DE" sz="2400" b="1" u="none" dirty="0"/>
          </a:p>
        </p:txBody>
      </p:sp>
      <p:pic>
        <p:nvPicPr>
          <p:cNvPr id="7" name="Grafi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8144" y="1772816"/>
            <a:ext cx="2853079" cy="4090080"/>
          </a:xfrm>
          <a:prstGeom prst="rect">
            <a:avLst/>
          </a:prstGeom>
        </p:spPr>
      </p:pic>
      <p:sp>
        <p:nvSpPr>
          <p:cNvPr id="2" name="Textfeld 1"/>
          <p:cNvSpPr txBox="1"/>
          <p:nvPr/>
        </p:nvSpPr>
        <p:spPr>
          <a:xfrm>
            <a:off x="5724128" y="3429000"/>
            <a:ext cx="3132348" cy="707886"/>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square" rtlCol="0">
            <a:spAutoFit/>
          </a:bodyPr>
          <a:lstStyle/>
          <a:p>
            <a:pPr algn="ctr"/>
            <a:r>
              <a:rPr lang="de-DE" sz="2000" dirty="0" smtClean="0"/>
              <a:t>= Angaben der bisherigen </a:t>
            </a:r>
            <a:br>
              <a:rPr lang="de-DE" sz="2000" dirty="0" smtClean="0"/>
            </a:br>
            <a:r>
              <a:rPr lang="de-DE" sz="2000" dirty="0" smtClean="0"/>
              <a:t>LSt-Karte</a:t>
            </a:r>
            <a:endParaRPr lang="de-DE" sz="2000" dirty="0"/>
          </a:p>
        </p:txBody>
      </p:sp>
    </p:spTree>
    <p:extLst>
      <p:ext uri="{BB962C8B-B14F-4D97-AF65-F5344CB8AC3E}">
        <p14:creationId xmlns:p14="http://schemas.microsoft.com/office/powerpoint/2010/main" val="295825842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40" name="Text Box 2"/>
          <p:cNvSpPr txBox="1">
            <a:spLocks noChangeArrowheads="1"/>
          </p:cNvSpPr>
          <p:nvPr/>
        </p:nvSpPr>
        <p:spPr bwMode="auto">
          <a:xfrm>
            <a:off x="241300" y="123825"/>
            <a:ext cx="8651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Das ELStAM-Verfahren</a:t>
            </a:r>
            <a:endParaRPr lang="de-DE" sz="2600" b="1" u="none" dirty="0">
              <a:solidFill>
                <a:srgbClr val="003399"/>
              </a:solidFill>
            </a:endParaRPr>
          </a:p>
        </p:txBody>
      </p:sp>
      <p:sp>
        <p:nvSpPr>
          <p:cNvPr id="294941"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9" name="Text Box 22"/>
          <p:cNvSpPr txBox="1">
            <a:spLocks noChangeArrowheads="1"/>
          </p:cNvSpPr>
          <p:nvPr/>
        </p:nvSpPr>
        <p:spPr bwMode="auto">
          <a:xfrm>
            <a:off x="241299" y="1016732"/>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u="none" dirty="0" smtClean="0"/>
              <a:t>Teilnahme am Verfahren</a:t>
            </a:r>
            <a:endParaRPr lang="de-DE" sz="2400" b="1" u="none" dirty="0"/>
          </a:p>
        </p:txBody>
      </p:sp>
      <p:sp>
        <p:nvSpPr>
          <p:cNvPr id="7" name="Text Box 4"/>
          <p:cNvSpPr txBox="1">
            <a:spLocks noChangeArrowheads="1"/>
          </p:cNvSpPr>
          <p:nvPr/>
        </p:nvSpPr>
        <p:spPr bwMode="auto">
          <a:xfrm>
            <a:off x="252226" y="1624037"/>
            <a:ext cx="8604250" cy="904863"/>
          </a:xfrm>
          <a:prstGeom prst="rect">
            <a:avLst/>
          </a:prstGeom>
          <a:solidFill>
            <a:schemeClr val="bg1"/>
          </a:solidFill>
          <a:ln w="9525" algn="ctr">
            <a:solidFill>
              <a:srgbClr val="4D4D4D"/>
            </a:solidFill>
            <a:miter lim="800000"/>
            <a:headEnd/>
            <a:tailEnd/>
          </a:ln>
          <a:effectLst/>
        </p:spPr>
        <p:txBody>
          <a:bodyPr anchor="ctr">
            <a:spAutoFit/>
          </a:bodyPr>
          <a:lstStyle/>
          <a:p>
            <a:pPr algn="ctr">
              <a:lnSpc>
                <a:spcPct val="110000"/>
              </a:lnSpc>
              <a:spcAft>
                <a:spcPct val="50000"/>
              </a:spcAft>
              <a:defRPr/>
            </a:pPr>
            <a:r>
              <a:rPr lang="de-DE" sz="2400" u="none" dirty="0" smtClean="0"/>
              <a:t>ELStAM-Verfahren gilt grds. für </a:t>
            </a:r>
            <a:r>
              <a:rPr lang="de-DE" sz="2400" b="1" u="none" dirty="0" smtClean="0"/>
              <a:t>jeden Arbeitgeber</a:t>
            </a:r>
            <a:r>
              <a:rPr lang="de-DE" sz="2400" u="none" dirty="0" smtClean="0"/>
              <a:t> mit </a:t>
            </a:r>
            <a:r>
              <a:rPr lang="de-DE" sz="2400" b="1" u="none" dirty="0" smtClean="0"/>
              <a:t>sämtlichen Arbeitsverhältnissen</a:t>
            </a:r>
            <a:endParaRPr lang="de-DE" sz="2400" b="1" dirty="0"/>
          </a:p>
        </p:txBody>
      </p:sp>
      <p:sp>
        <p:nvSpPr>
          <p:cNvPr id="11" name="Text Box 4"/>
          <p:cNvSpPr txBox="1">
            <a:spLocks noChangeArrowheads="1"/>
          </p:cNvSpPr>
          <p:nvPr/>
        </p:nvSpPr>
        <p:spPr bwMode="auto">
          <a:xfrm>
            <a:off x="246713" y="2769638"/>
            <a:ext cx="8598475" cy="467051"/>
          </a:xfrm>
          <a:prstGeom prst="rect">
            <a:avLst/>
          </a:prstGeom>
          <a:solidFill>
            <a:schemeClr val="bg1"/>
          </a:solidFill>
          <a:ln w="9525" algn="ctr">
            <a:solidFill>
              <a:schemeClr val="tx1"/>
            </a:solidFill>
            <a:miter lim="800000"/>
            <a:headEnd/>
            <a:tailEnd/>
          </a:ln>
          <a:effectLst/>
        </p:spPr>
        <p:txBody>
          <a:bodyPr wrap="square" anchor="ctr">
            <a:spAutoFit/>
          </a:bodyPr>
          <a:lstStyle/>
          <a:p>
            <a:pPr algn="ctr">
              <a:lnSpc>
                <a:spcPct val="110000"/>
              </a:lnSpc>
              <a:spcAft>
                <a:spcPct val="50000"/>
              </a:spcAft>
              <a:defRPr/>
            </a:pPr>
            <a:r>
              <a:rPr lang="de-DE" sz="2400" b="1" dirty="0" smtClean="0">
                <a:solidFill>
                  <a:srgbClr val="FF0000"/>
                </a:solidFill>
              </a:rPr>
              <a:t>Ausnahmen insbesondere</a:t>
            </a:r>
          </a:p>
        </p:txBody>
      </p:sp>
      <p:graphicFrame>
        <p:nvGraphicFramePr>
          <p:cNvPr id="2" name="Tabelle 1"/>
          <p:cNvGraphicFramePr>
            <a:graphicFrameLocks noGrp="1"/>
          </p:cNvGraphicFramePr>
          <p:nvPr>
            <p:extLst>
              <p:ext uri="{D42A27DB-BD31-4B8C-83A1-F6EECF244321}">
                <p14:modId xmlns:p14="http://schemas.microsoft.com/office/powerpoint/2010/main" val="2906141226"/>
              </p:ext>
            </p:extLst>
          </p:nvPr>
        </p:nvGraphicFramePr>
        <p:xfrm>
          <a:off x="252226" y="3247979"/>
          <a:ext cx="8602848" cy="2286000"/>
        </p:xfrm>
        <a:graphic>
          <a:graphicData uri="http://schemas.openxmlformats.org/drawingml/2006/table">
            <a:tbl>
              <a:tblPr firstRow="1" bandRow="1">
                <a:tableStyleId>{2D5ABB26-0587-4C30-8999-92F81FD0307C}</a:tableStyleId>
              </a:tblPr>
              <a:tblGrid>
                <a:gridCol w="4427786"/>
                <a:gridCol w="4175062"/>
              </a:tblGrid>
              <a:tr h="370840">
                <a:tc>
                  <a:txBody>
                    <a:bodyPr/>
                    <a:lstStyle/>
                    <a:p>
                      <a:r>
                        <a:rPr lang="de-DE" sz="2200" b="1" dirty="0" smtClean="0"/>
                        <a:t>pauschaliert</a:t>
                      </a:r>
                      <a:r>
                        <a:rPr lang="de-DE" sz="2200" b="1" baseline="0" dirty="0" smtClean="0"/>
                        <a:t> abgerechnete</a:t>
                      </a:r>
                      <a:r>
                        <a:rPr lang="de-DE" sz="2200" b="1" dirty="0" smtClean="0"/>
                        <a:t> Minijobs</a:t>
                      </a:r>
                      <a:endParaRPr lang="de-DE" sz="2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de-DE" sz="2200" b="1" dirty="0" smtClean="0">
                          <a:sym typeface="Wingdings" pitchFamily="2" charset="2"/>
                        </a:rPr>
                        <a:t> </a:t>
                      </a:r>
                      <a:r>
                        <a:rPr lang="de-DE" sz="2200" b="1" dirty="0" smtClean="0"/>
                        <a:t>Knappschaft</a:t>
                      </a:r>
                      <a:r>
                        <a:rPr lang="de-DE" sz="2200" b="1" baseline="0" dirty="0" smtClean="0"/>
                        <a:t> Bahn/See</a:t>
                      </a:r>
                      <a:endParaRPr lang="de-DE" sz="2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r>
                        <a:rPr lang="de-DE" sz="2200" b="1" dirty="0" smtClean="0"/>
                        <a:t>beschränkt steuerpflichtige Arbeitnehmer</a:t>
                      </a:r>
                      <a:r>
                        <a:rPr lang="de-DE" sz="2200" b="1" baseline="0" dirty="0" smtClean="0"/>
                        <a:t> </a:t>
                      </a:r>
                      <a:r>
                        <a:rPr lang="de-DE" sz="2200" b="1" dirty="0" smtClean="0"/>
                        <a:t>(z.B. Erntehelfer)</a:t>
                      </a:r>
                      <a:endParaRPr lang="de-DE" sz="2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buFont typeface="Wingdings" pitchFamily="2" charset="2"/>
                        <a:buChar char="à"/>
                      </a:pPr>
                      <a:r>
                        <a:rPr lang="de-DE" sz="2200" b="1" dirty="0" smtClean="0"/>
                        <a:t>Bescheinigung für den     Lohnsteuerabzug</a:t>
                      </a:r>
                      <a:endParaRPr lang="de-DE" sz="2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r>
                        <a:rPr lang="de-DE" sz="2200" b="1" dirty="0" smtClean="0"/>
                        <a:t>auf Antrag unbeschränkt steuerpflichtige</a:t>
                      </a:r>
                      <a:r>
                        <a:rPr lang="de-DE" sz="2200" b="1" baseline="0" dirty="0" smtClean="0"/>
                        <a:t> Arbeitnehmer</a:t>
                      </a:r>
                      <a:endParaRPr lang="de-DE" sz="2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buFont typeface="Wingdings" pitchFamily="2" charset="2"/>
                        <a:buChar char="à"/>
                      </a:pPr>
                      <a:r>
                        <a:rPr lang="de-DE" sz="2200" b="1" dirty="0" smtClean="0"/>
                        <a:t>Bescheinigung für den     Lohnsteuerabzug</a:t>
                      </a:r>
                      <a:endParaRPr lang="de-DE" sz="2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15341801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uppieren 47"/>
          <p:cNvGrpSpPr/>
          <p:nvPr/>
        </p:nvGrpSpPr>
        <p:grpSpPr>
          <a:xfrm>
            <a:off x="719572" y="3174162"/>
            <a:ext cx="3002811" cy="2775118"/>
            <a:chOff x="4785104" y="2424607"/>
            <a:chExt cx="1316865" cy="1316243"/>
          </a:xfrm>
        </p:grpSpPr>
        <p:sp>
          <p:nvSpPr>
            <p:cNvPr id="49" name=" 3"/>
            <p:cNvSpPr/>
            <p:nvPr/>
          </p:nvSpPr>
          <p:spPr>
            <a:xfrm>
              <a:off x="4785104" y="2424607"/>
              <a:ext cx="1316865" cy="1316243"/>
            </a:xfrm>
            <a:prstGeom prst="gear9">
              <a:avLst/>
            </a:prstGeom>
            <a:solidFill>
              <a:schemeClr val="accent1"/>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50" name="Rechteck 49"/>
            <p:cNvSpPr>
              <a:spLocks noChangeAspect="1" noChangeArrowheads="1"/>
            </p:cNvSpPr>
            <p:nvPr/>
          </p:nvSpPr>
          <p:spPr bwMode="auto">
            <a:xfrm>
              <a:off x="4933950" y="2816225"/>
              <a:ext cx="1019175" cy="394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de-DE" sz="2400" b="1" u="none" dirty="0">
                  <a:solidFill>
                    <a:srgbClr val="000000"/>
                  </a:solidFill>
                  <a:latin typeface="Arial" pitchFamily="34" charset="0"/>
                  <a:cs typeface="Arial" pitchFamily="34" charset="0"/>
                </a:rPr>
                <a:t>ELStAM-Datenbank</a:t>
              </a:r>
            </a:p>
          </p:txBody>
        </p:sp>
      </p:grpSp>
      <p:cxnSp>
        <p:nvCxnSpPr>
          <p:cNvPr id="35" name="Gerade Verbindung mit Pfeil 34"/>
          <p:cNvCxnSpPr>
            <a:stCxn id="7" idx="3"/>
          </p:cNvCxnSpPr>
          <p:nvPr/>
        </p:nvCxnSpPr>
        <p:spPr bwMode="auto">
          <a:xfrm>
            <a:off x="1237143" y="1842257"/>
            <a:ext cx="5815405" cy="0"/>
          </a:xfrm>
          <a:prstGeom prst="straightConnector1">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sp>
        <p:nvSpPr>
          <p:cNvPr id="4"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5" name="Text Box 5"/>
          <p:cNvSpPr txBox="1">
            <a:spLocks noGrp="1" noChangeArrowheads="1"/>
          </p:cNvSpPr>
          <p:nvPr>
            <p:ph type="title"/>
          </p:nvPr>
        </p:nvSpPr>
        <p:spPr bwMode="auto">
          <a:xfrm>
            <a:off x="1619250" y="107048"/>
            <a:ext cx="727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grpSp>
        <p:nvGrpSpPr>
          <p:cNvPr id="6" name="Gruppieren 5"/>
          <p:cNvGrpSpPr/>
          <p:nvPr/>
        </p:nvGrpSpPr>
        <p:grpSpPr>
          <a:xfrm>
            <a:off x="178280" y="1234244"/>
            <a:ext cx="1657350" cy="1432442"/>
            <a:chOff x="92980" y="1317061"/>
            <a:chExt cx="1657350" cy="1432442"/>
          </a:xfrm>
        </p:grpSpPr>
        <p:pic>
          <p:nvPicPr>
            <p:cNvPr id="7" name="Picture 49"/>
            <p:cNvPicPr>
              <a:picLocks noChangeAspect="1" noChangeArrowheads="1"/>
            </p:cNvPicPr>
            <p:nvPr/>
          </p:nvPicPr>
          <p:blipFill>
            <a:blip r:embed="rId3" cstate="print">
              <a:extLst>
                <a:ext uri="{28A0092B-C50C-407E-A947-70E740481C1C}">
                  <a14:useLocalDpi xmlns:a14="http://schemas.microsoft.com/office/drawing/2010/main" val="0"/>
                </a:ext>
              </a:extLst>
            </a:blip>
            <a:srcRect r="57736"/>
            <a:stretch>
              <a:fillRect/>
            </a:stretch>
          </p:blipFill>
          <p:spPr bwMode="auto">
            <a:xfrm>
              <a:off x="381905" y="1317061"/>
              <a:ext cx="769938"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 name="Text Box 16"/>
            <p:cNvSpPr txBox="1">
              <a:spLocks noChangeArrowheads="1"/>
            </p:cNvSpPr>
            <p:nvPr/>
          </p:nvSpPr>
          <p:spPr bwMode="auto">
            <a:xfrm>
              <a:off x="92980" y="2433591"/>
              <a:ext cx="1657350" cy="315912"/>
            </a:xfrm>
            <a:prstGeom prst="rect">
              <a:avLst/>
            </a:prstGeom>
            <a:solidFill>
              <a:schemeClr val="bg1"/>
            </a:solidFill>
            <a:ln w="19050">
              <a:solidFill>
                <a:srgbClr val="808080"/>
              </a:solidFill>
              <a:miter lim="800000"/>
              <a:headEnd/>
              <a:tailEnd/>
            </a:ln>
            <a:effectLst/>
            <a:extLst/>
          </p:spPr>
          <p:txBody>
            <a:bodyPr lIns="0" tIns="10800" rIns="0" bIns="10800">
              <a:spAutoFit/>
            </a:bodyPr>
            <a:lstStyle/>
            <a:p>
              <a:pPr algn="ctr">
                <a:spcBef>
                  <a:spcPct val="50000"/>
                </a:spcBef>
              </a:pPr>
              <a:r>
                <a:rPr lang="de-DE" b="1" u="none" dirty="0">
                  <a:solidFill>
                    <a:srgbClr val="000000"/>
                  </a:solidFill>
                </a:rPr>
                <a:t>Arbeitnehmer</a:t>
              </a:r>
            </a:p>
          </p:txBody>
        </p:sp>
      </p:grpSp>
      <p:sp>
        <p:nvSpPr>
          <p:cNvPr id="9" name="Text Box 11"/>
          <p:cNvSpPr txBox="1">
            <a:spLocks noChangeArrowheads="1"/>
          </p:cNvSpPr>
          <p:nvPr/>
        </p:nvSpPr>
        <p:spPr bwMode="auto">
          <a:xfrm>
            <a:off x="2123728" y="1217772"/>
            <a:ext cx="4202619" cy="1311128"/>
          </a:xfrm>
          <a:prstGeom prst="rect">
            <a:avLst/>
          </a:prstGeom>
          <a:solidFill>
            <a:schemeClr val="bg1"/>
          </a:solidFill>
          <a:ln w="9525" algn="ctr">
            <a:solidFill>
              <a:schemeClr val="tx1"/>
            </a:solidFill>
            <a:miter lim="800000"/>
            <a:headEnd/>
            <a:tailEnd/>
          </a:ln>
          <a:effectLst>
            <a:outerShdw dist="107763" dir="18900000" algn="ctr" rotWithShape="0">
              <a:schemeClr val="tx1">
                <a:alpha val="50000"/>
              </a:schemeClr>
            </a:outerShdw>
          </a:effectLst>
        </p:spPr>
        <p:txBody>
          <a:bodyPr wrap="square" anchor="ctr">
            <a:spAutoFit/>
          </a:bodyPr>
          <a:lstStyle/>
          <a:p>
            <a:pPr marL="342900" indent="-342900">
              <a:lnSpc>
                <a:spcPct val="110000"/>
              </a:lnSpc>
              <a:buFont typeface="Arial" pitchFamily="34" charset="0"/>
              <a:buChar char="•"/>
              <a:defRPr/>
            </a:pPr>
            <a:r>
              <a:rPr lang="de-DE" sz="2400" u="none" dirty="0" smtClean="0"/>
              <a:t>IdNr. </a:t>
            </a:r>
          </a:p>
          <a:p>
            <a:pPr marL="342900" indent="-342900">
              <a:lnSpc>
                <a:spcPct val="110000"/>
              </a:lnSpc>
              <a:buFont typeface="Arial" pitchFamily="34" charset="0"/>
              <a:buChar char="•"/>
              <a:defRPr/>
            </a:pPr>
            <a:r>
              <a:rPr lang="de-DE" sz="2400" u="none" dirty="0" smtClean="0"/>
              <a:t>Geburtsdatum</a:t>
            </a:r>
            <a:endParaRPr lang="de-DE" sz="2400" dirty="0">
              <a:solidFill>
                <a:schemeClr val="tx2"/>
              </a:solidFill>
            </a:endParaRPr>
          </a:p>
          <a:p>
            <a:pPr marL="342900" indent="-342900">
              <a:lnSpc>
                <a:spcPct val="110000"/>
              </a:lnSpc>
              <a:buFont typeface="Arial" pitchFamily="34" charset="0"/>
              <a:buChar char="•"/>
              <a:defRPr/>
            </a:pPr>
            <a:r>
              <a:rPr lang="de-DE" sz="2400" u="none" dirty="0" smtClean="0"/>
              <a:t>Hauptarbeitgeber Ja / Nein </a:t>
            </a:r>
          </a:p>
        </p:txBody>
      </p:sp>
      <p:grpSp>
        <p:nvGrpSpPr>
          <p:cNvPr id="10" name="Gruppieren 9"/>
          <p:cNvGrpSpPr/>
          <p:nvPr/>
        </p:nvGrpSpPr>
        <p:grpSpPr>
          <a:xfrm>
            <a:off x="7010012" y="1047208"/>
            <a:ext cx="1522428" cy="1589704"/>
            <a:chOff x="7222486" y="1879363"/>
            <a:chExt cx="1522428" cy="1703069"/>
          </a:xfrm>
        </p:grpSpPr>
        <p:sp>
          <p:nvSpPr>
            <p:cNvPr id="11" name="Text Box 24"/>
            <p:cNvSpPr txBox="1">
              <a:spLocks noChangeArrowheads="1"/>
            </p:cNvSpPr>
            <p:nvPr/>
          </p:nvSpPr>
          <p:spPr bwMode="auto">
            <a:xfrm>
              <a:off x="7265022" y="3213100"/>
              <a:ext cx="1479892" cy="369332"/>
            </a:xfrm>
            <a:prstGeom prst="rect">
              <a:avLst/>
            </a:prstGeom>
            <a:solidFill>
              <a:srgbClr val="FFFFFF"/>
            </a:solidFill>
            <a:ln w="9525">
              <a:solidFill>
                <a:srgbClr val="000000"/>
              </a:solidFill>
              <a:miter lim="800000"/>
              <a:headEnd/>
              <a:tailEnd/>
            </a:ln>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r>
                <a:rPr lang="de-DE" b="1" u="none" dirty="0" smtClean="0"/>
                <a:t>Arbeitgeber</a:t>
              </a:r>
            </a:p>
          </p:txBody>
        </p:sp>
        <p:pic>
          <p:nvPicPr>
            <p:cNvPr id="12" name="Picture 23" descr="C:\Users\roland\AppData\Local\Microsoft\Windows\Temporary Internet Files\Content.IE5\S82D69K5\MCj0433941000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22486" y="1879363"/>
              <a:ext cx="143986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Text Box 4"/>
          <p:cNvSpPr txBox="1">
            <a:spLocks noChangeArrowheads="1"/>
          </p:cNvSpPr>
          <p:nvPr/>
        </p:nvSpPr>
        <p:spPr bwMode="auto">
          <a:xfrm>
            <a:off x="3222356" y="3322872"/>
            <a:ext cx="2969823" cy="719138"/>
          </a:xfrm>
          <a:prstGeom prst="rect">
            <a:avLst/>
          </a:prstGeom>
          <a:gradFill>
            <a:gsLst>
              <a:gs pos="0">
                <a:srgbClr val="FFFF99"/>
              </a:gs>
              <a:gs pos="100000">
                <a:srgbClr val="FFFFCC"/>
              </a:gs>
            </a:gsLst>
            <a:lin ang="5400000" scaled="1"/>
          </a:gradFill>
          <a:ln w="9525" algn="ctr">
            <a:solidFill>
              <a:schemeClr val="tx1"/>
            </a:solidFill>
            <a:miter lim="800000"/>
            <a:headEnd/>
            <a:tailEnd/>
          </a:ln>
          <a:effectLst>
            <a:outerShdw dist="107763" dir="18900000" algn="ctr" rotWithShape="0">
              <a:schemeClr val="tx1">
                <a:alpha val="50000"/>
              </a:schemeClr>
            </a:outerShdw>
          </a:effectLst>
        </p:spPr>
        <p:txBody>
          <a:bodyPr anchor="ctr" anchorCtr="0"/>
          <a:lstStyle/>
          <a:p>
            <a:pPr>
              <a:defRPr/>
            </a:pPr>
            <a:r>
              <a:rPr lang="de-DE" sz="2400" b="1" u="none" dirty="0" smtClean="0">
                <a:latin typeface="Arial" charset="0"/>
                <a:ea typeface="Arial Unicode MS" pitchFamily="34" charset="-128"/>
                <a:cs typeface="Arial Unicode MS" pitchFamily="34" charset="-128"/>
              </a:rPr>
              <a:t>1. Anmeldung</a:t>
            </a:r>
            <a:endParaRPr lang="de-DE" sz="2400" b="1" u="none" dirty="0">
              <a:latin typeface="Arial" charset="0"/>
            </a:endParaRPr>
          </a:p>
        </p:txBody>
      </p:sp>
      <p:sp>
        <p:nvSpPr>
          <p:cNvPr id="14" name="Text Box 4"/>
          <p:cNvSpPr txBox="1">
            <a:spLocks noChangeArrowheads="1"/>
          </p:cNvSpPr>
          <p:nvPr/>
        </p:nvSpPr>
        <p:spPr bwMode="auto">
          <a:xfrm>
            <a:off x="3239876" y="4222030"/>
            <a:ext cx="2952304" cy="719138"/>
          </a:xfrm>
          <a:prstGeom prst="rect">
            <a:avLst/>
          </a:prstGeom>
          <a:gradFill>
            <a:gsLst>
              <a:gs pos="0">
                <a:srgbClr val="FFFF99"/>
              </a:gs>
              <a:gs pos="100000">
                <a:srgbClr val="FFFFCC"/>
              </a:gs>
            </a:gsLst>
            <a:lin ang="5400000" scaled="1"/>
          </a:gradFill>
          <a:ln w="9525" algn="ctr">
            <a:solidFill>
              <a:schemeClr val="tx1"/>
            </a:solidFill>
            <a:miter lim="800000"/>
            <a:headEnd/>
            <a:tailEnd/>
          </a:ln>
          <a:effectLst>
            <a:outerShdw dist="107763" dir="18900000" algn="ctr" rotWithShape="0">
              <a:schemeClr val="tx1">
                <a:alpha val="50000"/>
              </a:schemeClr>
            </a:outerShdw>
          </a:effectLst>
        </p:spPr>
        <p:txBody>
          <a:bodyPr anchor="ctr" anchorCtr="0"/>
          <a:lstStyle/>
          <a:p>
            <a:pPr>
              <a:defRPr/>
            </a:pPr>
            <a:r>
              <a:rPr lang="de-DE" sz="2400" b="1" u="none" dirty="0" smtClean="0">
                <a:latin typeface="Arial" charset="0"/>
                <a:ea typeface="Arial Unicode MS" pitchFamily="34" charset="-128"/>
                <a:cs typeface="Arial Unicode MS" pitchFamily="34" charset="-128"/>
              </a:rPr>
              <a:t>2. Änderungslisten</a:t>
            </a:r>
            <a:endParaRPr lang="de-DE" sz="2400" b="1" u="none" dirty="0">
              <a:latin typeface="Arial" charset="0"/>
              <a:ea typeface="Arial Unicode MS" pitchFamily="34" charset="-128"/>
              <a:cs typeface="Arial Unicode MS" pitchFamily="34" charset="-128"/>
            </a:endParaRPr>
          </a:p>
        </p:txBody>
      </p:sp>
      <p:sp>
        <p:nvSpPr>
          <p:cNvPr id="15" name="Text Box 4"/>
          <p:cNvSpPr txBox="1">
            <a:spLocks noChangeArrowheads="1"/>
          </p:cNvSpPr>
          <p:nvPr/>
        </p:nvSpPr>
        <p:spPr bwMode="auto">
          <a:xfrm>
            <a:off x="3222357" y="5122130"/>
            <a:ext cx="2969823" cy="719138"/>
          </a:xfrm>
          <a:prstGeom prst="rect">
            <a:avLst/>
          </a:prstGeom>
          <a:gradFill>
            <a:gsLst>
              <a:gs pos="0">
                <a:srgbClr val="FFFF99"/>
              </a:gs>
              <a:gs pos="100000">
                <a:srgbClr val="FFFFCC"/>
              </a:gs>
            </a:gsLst>
            <a:lin ang="5400000" scaled="1"/>
          </a:gradFill>
          <a:ln w="9525" algn="ctr">
            <a:solidFill>
              <a:schemeClr val="tx1"/>
            </a:solidFill>
            <a:miter lim="800000"/>
            <a:headEnd/>
            <a:tailEnd/>
          </a:ln>
          <a:effectLst>
            <a:outerShdw dist="107763" dir="18900000" algn="ctr" rotWithShape="0">
              <a:schemeClr val="tx1">
                <a:alpha val="50000"/>
              </a:schemeClr>
            </a:outerShdw>
          </a:effectLst>
        </p:spPr>
        <p:txBody>
          <a:bodyPr anchor="ctr" anchorCtr="0"/>
          <a:lstStyle/>
          <a:p>
            <a:pPr>
              <a:defRPr/>
            </a:pPr>
            <a:r>
              <a:rPr lang="de-DE" sz="2400" b="1" dirty="0" smtClean="0">
                <a:ea typeface="Arial Unicode MS" pitchFamily="34" charset="-128"/>
                <a:cs typeface="Arial Unicode MS" pitchFamily="34" charset="-128"/>
              </a:rPr>
              <a:t>3. Abmeldung</a:t>
            </a:r>
            <a:endParaRPr lang="de-DE" sz="2400" b="1" u="none" dirty="0">
              <a:latin typeface="Arial" charset="0"/>
              <a:ea typeface="Arial Unicode MS" pitchFamily="34" charset="-128"/>
              <a:cs typeface="Arial Unicode MS" pitchFamily="34" charset="-128"/>
            </a:endParaRPr>
          </a:p>
        </p:txBody>
      </p:sp>
      <p:cxnSp>
        <p:nvCxnSpPr>
          <p:cNvPr id="20" name="Gewinkelte Verbindung 19"/>
          <p:cNvCxnSpPr>
            <a:endCxn id="13" idx="3"/>
          </p:cNvCxnSpPr>
          <p:nvPr/>
        </p:nvCxnSpPr>
        <p:spPr bwMode="auto">
          <a:xfrm rot="5400000">
            <a:off x="6102363" y="2732255"/>
            <a:ext cx="1040002" cy="860370"/>
          </a:xfrm>
          <a:prstGeom prst="bentConnector2">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cxnSp>
        <p:nvCxnSpPr>
          <p:cNvPr id="24" name="Gewinkelte Verbindung 23"/>
          <p:cNvCxnSpPr>
            <a:stCxn id="14" idx="3"/>
          </p:cNvCxnSpPr>
          <p:nvPr/>
        </p:nvCxnSpPr>
        <p:spPr bwMode="auto">
          <a:xfrm flipV="1">
            <a:off x="6192180" y="2642441"/>
            <a:ext cx="1600314" cy="1939158"/>
          </a:xfrm>
          <a:prstGeom prst="bentConnector2">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cxnSp>
        <p:nvCxnSpPr>
          <p:cNvPr id="26" name="Gewinkelte Verbindung 25"/>
          <p:cNvCxnSpPr>
            <a:endCxn id="15" idx="3"/>
          </p:cNvCxnSpPr>
          <p:nvPr/>
        </p:nvCxnSpPr>
        <p:spPr bwMode="auto">
          <a:xfrm rot="5400000">
            <a:off x="5942685" y="2891936"/>
            <a:ext cx="2839259" cy="2340267"/>
          </a:xfrm>
          <a:prstGeom prst="bentConnector2">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29328782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sp>
        <p:nvSpPr>
          <p:cNvPr id="133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9" name="Text Box 22"/>
          <p:cNvSpPr txBox="1">
            <a:spLocks noChangeArrowheads="1"/>
          </p:cNvSpPr>
          <p:nvPr/>
        </p:nvSpPr>
        <p:spPr bwMode="auto">
          <a:xfrm>
            <a:off x="250825" y="1016732"/>
            <a:ext cx="8562429" cy="904863"/>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Voraussetzung für die Teilnahme am elektronischen Verfahren</a:t>
            </a:r>
            <a:endParaRPr lang="de-DE" sz="2400" b="1" u="none" dirty="0"/>
          </a:p>
        </p:txBody>
      </p:sp>
      <p:sp>
        <p:nvSpPr>
          <p:cNvPr id="11" name="Text Box 11"/>
          <p:cNvSpPr txBox="1">
            <a:spLocks noChangeArrowheads="1"/>
          </p:cNvSpPr>
          <p:nvPr/>
        </p:nvSpPr>
        <p:spPr bwMode="auto">
          <a:xfrm>
            <a:off x="237423" y="2312876"/>
            <a:ext cx="8557980" cy="2089803"/>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nSpc>
                <a:spcPct val="110000"/>
              </a:lnSpc>
              <a:defRPr/>
            </a:pPr>
            <a:r>
              <a:rPr lang="de-DE" sz="2200" b="1" u="none" dirty="0" smtClean="0">
                <a:solidFill>
                  <a:schemeClr val="tx2"/>
                </a:solidFill>
              </a:rPr>
              <a:t>Registrierung </a:t>
            </a:r>
            <a:r>
              <a:rPr lang="de-DE" sz="2200" b="1" dirty="0">
                <a:solidFill>
                  <a:schemeClr val="tx2"/>
                </a:solidFill>
              </a:rPr>
              <a:t>i</a:t>
            </a:r>
            <a:r>
              <a:rPr lang="de-DE" sz="2200" b="1" u="none" dirty="0" smtClean="0">
                <a:solidFill>
                  <a:schemeClr val="tx2"/>
                </a:solidFill>
              </a:rPr>
              <a:t>m ElsterOnline-Portal:</a:t>
            </a:r>
            <a:endParaRPr lang="de-DE" sz="2200" b="1" u="none" dirty="0">
              <a:solidFill>
                <a:schemeClr val="tx2"/>
              </a:solidFill>
            </a:endParaRPr>
          </a:p>
          <a:p>
            <a:pPr marL="342900" indent="-342900">
              <a:lnSpc>
                <a:spcPct val="110000"/>
              </a:lnSpc>
              <a:buFont typeface="Arial" pitchFamily="34" charset="0"/>
              <a:buChar char="•"/>
              <a:defRPr/>
            </a:pPr>
            <a:r>
              <a:rPr lang="de-DE" sz="2400" u="none" dirty="0" smtClean="0">
                <a:hlinkClick r:id="rId3"/>
              </a:rPr>
              <a:t>www.elsteronline.de</a:t>
            </a:r>
            <a:endParaRPr lang="de-DE" sz="2400" u="none" dirty="0" smtClean="0"/>
          </a:p>
          <a:p>
            <a:pPr marL="342900" indent="-342900">
              <a:lnSpc>
                <a:spcPct val="110000"/>
              </a:lnSpc>
              <a:buFont typeface="Arial" pitchFamily="34" charset="0"/>
              <a:buChar char="•"/>
              <a:defRPr/>
            </a:pPr>
            <a:r>
              <a:rPr lang="de-DE" sz="2400" dirty="0" smtClean="0"/>
              <a:t>Organisationszertifikat anfordern</a:t>
            </a:r>
            <a:endParaRPr lang="de-DE" sz="2400" dirty="0"/>
          </a:p>
          <a:p>
            <a:pPr marL="342900" indent="-342900">
              <a:lnSpc>
                <a:spcPct val="110000"/>
              </a:lnSpc>
              <a:buFont typeface="Arial" pitchFamily="34" charset="0"/>
              <a:buChar char="•"/>
              <a:defRPr/>
            </a:pPr>
            <a:r>
              <a:rPr lang="de-DE" sz="2400" dirty="0"/>
              <a:t>b</a:t>
            </a:r>
            <a:r>
              <a:rPr lang="de-DE" sz="2400" u="none" dirty="0" smtClean="0"/>
              <a:t>estehende Zertifikate </a:t>
            </a:r>
            <a:r>
              <a:rPr lang="de-DE" sz="2400" dirty="0"/>
              <a:t>können genutzt werden </a:t>
            </a:r>
            <a:r>
              <a:rPr lang="de-DE" sz="2400" dirty="0" smtClean="0"/>
              <a:t/>
            </a:r>
            <a:br>
              <a:rPr lang="de-DE" sz="2400" dirty="0" smtClean="0"/>
            </a:br>
            <a:r>
              <a:rPr lang="de-DE" sz="2400" dirty="0" smtClean="0"/>
              <a:t>(</a:t>
            </a:r>
            <a:r>
              <a:rPr lang="de-DE" sz="2400" u="none" dirty="0" smtClean="0"/>
              <a:t>LSt-Anmeldung, </a:t>
            </a:r>
            <a:r>
              <a:rPr lang="de-DE" sz="2400" u="none" dirty="0" err="1" smtClean="0"/>
              <a:t>LSt</a:t>
            </a:r>
            <a:r>
              <a:rPr lang="de-DE" sz="2400" u="none" dirty="0" smtClean="0"/>
              <a:t>-Bescheinigung)</a:t>
            </a:r>
            <a:endParaRPr lang="de-DE" sz="2400" dirty="0"/>
          </a:p>
        </p:txBody>
      </p:sp>
      <p:sp>
        <p:nvSpPr>
          <p:cNvPr id="12" name="Text Box 11"/>
          <p:cNvSpPr txBox="1">
            <a:spLocks noChangeArrowheads="1"/>
          </p:cNvSpPr>
          <p:nvPr/>
        </p:nvSpPr>
        <p:spPr bwMode="auto">
          <a:xfrm>
            <a:off x="251520" y="5049180"/>
            <a:ext cx="8557980" cy="837152"/>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200" u="none" dirty="0" smtClean="0"/>
              <a:t>weitere Informationen finden Sie im ElsterOnline-Portal unter </a:t>
            </a:r>
            <a:r>
              <a:rPr lang="de-DE" sz="2200" u="none" dirty="0" smtClean="0">
                <a:hlinkClick r:id="rId3"/>
              </a:rPr>
              <a:t>www.elsteronline.de</a:t>
            </a:r>
            <a:r>
              <a:rPr lang="de-DE" sz="2200" u="none" dirty="0" smtClean="0"/>
              <a:t> </a:t>
            </a:r>
            <a:endParaRPr lang="de-DE" sz="2200" u="none" dirty="0"/>
          </a:p>
        </p:txBody>
      </p:sp>
    </p:spTree>
    <p:extLst>
      <p:ext uri="{BB962C8B-B14F-4D97-AF65-F5344CB8AC3E}">
        <p14:creationId xmlns:p14="http://schemas.microsoft.com/office/powerpoint/2010/main" val="1054664123"/>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Gerade Verbindung mit Pfeil 4"/>
          <p:cNvCxnSpPr/>
          <p:nvPr/>
        </p:nvCxnSpPr>
        <p:spPr>
          <a:xfrm>
            <a:off x="1727684" y="2240868"/>
            <a:ext cx="5792622"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314" name="Text Box 5"/>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sp>
        <p:nvSpPr>
          <p:cNvPr id="133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grpSp>
        <p:nvGrpSpPr>
          <p:cNvPr id="4" name="Gruppieren 3"/>
          <p:cNvGrpSpPr/>
          <p:nvPr/>
        </p:nvGrpSpPr>
        <p:grpSpPr>
          <a:xfrm>
            <a:off x="3754412" y="1468837"/>
            <a:ext cx="1421272" cy="1224464"/>
            <a:chOff x="3402756" y="1468837"/>
            <a:chExt cx="1421272" cy="1224464"/>
          </a:xfrm>
        </p:grpSpPr>
        <p:pic>
          <p:nvPicPr>
            <p:cNvPr id="20" name="Picture 49"/>
            <p:cNvPicPr>
              <a:picLocks noChangeAspect="1" noChangeArrowheads="1"/>
            </p:cNvPicPr>
            <p:nvPr/>
          </p:nvPicPr>
          <p:blipFill>
            <a:blip r:embed="rId3" cstate="print">
              <a:extLst>
                <a:ext uri="{28A0092B-C50C-407E-A947-70E740481C1C}">
                  <a14:useLocalDpi xmlns:a14="http://schemas.microsoft.com/office/drawing/2010/main" val="0"/>
                </a:ext>
              </a:extLst>
            </a:blip>
            <a:srcRect r="57736"/>
            <a:stretch>
              <a:fillRect/>
            </a:stretch>
          </p:blipFill>
          <p:spPr bwMode="auto">
            <a:xfrm>
              <a:off x="3664160" y="1468837"/>
              <a:ext cx="638696" cy="100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1" name="Text Box 16"/>
            <p:cNvSpPr txBox="1">
              <a:spLocks noChangeArrowheads="1"/>
            </p:cNvSpPr>
            <p:nvPr/>
          </p:nvSpPr>
          <p:spPr bwMode="auto">
            <a:xfrm>
              <a:off x="3402756" y="2394718"/>
              <a:ext cx="1421272" cy="298583"/>
            </a:xfrm>
            <a:prstGeom prst="rect">
              <a:avLst/>
            </a:prstGeom>
            <a:solidFill>
              <a:schemeClr val="bg1"/>
            </a:solidFill>
            <a:ln w="19050">
              <a:solidFill>
                <a:srgbClr val="808080"/>
              </a:solidFill>
              <a:miter lim="800000"/>
              <a:headEnd/>
              <a:tailEnd/>
            </a:ln>
            <a:effectLst/>
            <a:extLst/>
          </p:spPr>
          <p:txBody>
            <a:bodyPr wrap="square" lIns="0" tIns="10800" rIns="0" bIns="10800">
              <a:spAutoFit/>
            </a:bodyPr>
            <a:lstStyle/>
            <a:p>
              <a:pPr algn="ctr">
                <a:spcBef>
                  <a:spcPct val="50000"/>
                </a:spcBef>
              </a:pPr>
              <a:r>
                <a:rPr lang="de-DE" u="none" dirty="0">
                  <a:solidFill>
                    <a:srgbClr val="000000"/>
                  </a:solidFill>
                </a:rPr>
                <a:t>Arbeitnehmer</a:t>
              </a:r>
            </a:p>
          </p:txBody>
        </p:sp>
      </p:grpSp>
      <p:sp>
        <p:nvSpPr>
          <p:cNvPr id="30" name="Text Box 11"/>
          <p:cNvSpPr txBox="1">
            <a:spLocks noChangeArrowheads="1"/>
          </p:cNvSpPr>
          <p:nvPr/>
        </p:nvSpPr>
        <p:spPr bwMode="auto">
          <a:xfrm>
            <a:off x="255273" y="2928714"/>
            <a:ext cx="8557980" cy="3308598"/>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nSpc>
                <a:spcPct val="110000"/>
              </a:lnSpc>
              <a:defRPr/>
            </a:pPr>
            <a:r>
              <a:rPr lang="de-DE" sz="2200" b="1" u="none" dirty="0" smtClean="0">
                <a:solidFill>
                  <a:schemeClr val="tx2"/>
                </a:solidFill>
              </a:rPr>
              <a:t>Notwendige Angaben:</a:t>
            </a:r>
            <a:endParaRPr lang="de-DE" sz="2200" b="1" u="none" dirty="0">
              <a:solidFill>
                <a:schemeClr val="tx2"/>
              </a:solidFill>
            </a:endParaRPr>
          </a:p>
          <a:p>
            <a:pPr marL="342900" indent="-342900">
              <a:lnSpc>
                <a:spcPct val="110000"/>
              </a:lnSpc>
              <a:buFont typeface="Arial" pitchFamily="34" charset="0"/>
              <a:buChar char="•"/>
              <a:defRPr/>
            </a:pPr>
            <a:r>
              <a:rPr lang="de-DE" sz="2400" u="none" dirty="0" smtClean="0"/>
              <a:t>StNr der lohnsteuerlichen Betriebsstätte</a:t>
            </a:r>
            <a:endParaRPr lang="de-DE" sz="2400" dirty="0">
              <a:solidFill>
                <a:schemeClr val="tx2"/>
              </a:solidFill>
            </a:endParaRPr>
          </a:p>
          <a:p>
            <a:pPr marL="342900" indent="-342900">
              <a:lnSpc>
                <a:spcPct val="110000"/>
              </a:lnSpc>
              <a:buFont typeface="Arial" pitchFamily="34" charset="0"/>
              <a:buChar char="•"/>
              <a:defRPr/>
            </a:pPr>
            <a:r>
              <a:rPr lang="de-DE" sz="2400" u="none" dirty="0" smtClean="0"/>
              <a:t>IdNr </a:t>
            </a:r>
            <a:r>
              <a:rPr lang="de-DE" sz="2400" u="none" dirty="0"/>
              <a:t>und Geburtsdatum des </a:t>
            </a:r>
            <a:r>
              <a:rPr lang="de-DE" sz="2400" u="none" dirty="0" smtClean="0"/>
              <a:t>Arbeitnehmers</a:t>
            </a:r>
            <a:endParaRPr lang="de-DE" sz="2400" dirty="0"/>
          </a:p>
          <a:p>
            <a:pPr marL="342900" indent="-342900">
              <a:lnSpc>
                <a:spcPct val="110000"/>
              </a:lnSpc>
              <a:buFont typeface="Arial" pitchFamily="34" charset="0"/>
              <a:buChar char="•"/>
              <a:defRPr/>
            </a:pPr>
            <a:r>
              <a:rPr lang="de-DE" sz="2400" u="none" dirty="0" smtClean="0"/>
              <a:t>Beginn </a:t>
            </a:r>
            <a:r>
              <a:rPr lang="de-DE" sz="2400" u="none" dirty="0"/>
              <a:t>der </a:t>
            </a:r>
            <a:r>
              <a:rPr lang="de-DE" sz="2400" u="none" dirty="0" smtClean="0"/>
              <a:t>Beschäftigung und der Zeitpunkt des ersten Datenabrufs (Referenzdatum)</a:t>
            </a:r>
          </a:p>
          <a:p>
            <a:pPr marL="342900" indent="-342900">
              <a:lnSpc>
                <a:spcPct val="110000"/>
              </a:lnSpc>
              <a:buFont typeface="Arial" pitchFamily="34" charset="0"/>
              <a:buChar char="•"/>
              <a:defRPr/>
            </a:pPr>
            <a:endParaRPr lang="de-DE" sz="2400" dirty="0"/>
          </a:p>
          <a:p>
            <a:pPr marL="342900" indent="-342900">
              <a:lnSpc>
                <a:spcPct val="110000"/>
              </a:lnSpc>
              <a:buFont typeface="Arial" pitchFamily="34" charset="0"/>
              <a:buChar char="•"/>
              <a:defRPr/>
            </a:pPr>
            <a:r>
              <a:rPr lang="de-DE" sz="2400" b="1" u="none" dirty="0" smtClean="0">
                <a:solidFill>
                  <a:srgbClr val="FF0000"/>
                </a:solidFill>
              </a:rPr>
              <a:t>Wichtig</a:t>
            </a:r>
            <a:r>
              <a:rPr lang="de-DE" sz="2400" u="none" dirty="0" smtClean="0"/>
              <a:t>: </a:t>
            </a:r>
            <a:r>
              <a:rPr lang="de-DE" sz="2400" u="none" dirty="0"/>
              <a:t>Merker </a:t>
            </a:r>
            <a:r>
              <a:rPr lang="de-DE" sz="2400" u="none" dirty="0" smtClean="0"/>
              <a:t>„Hauptarbeitgeber“ (StKl I – V) setzen, sonst automatisch „Nebenarbeitgeber“ (StKl VI)</a:t>
            </a:r>
            <a:endParaRPr lang="de-DE" sz="2400" u="none" dirty="0"/>
          </a:p>
        </p:txBody>
      </p:sp>
      <p:sp>
        <p:nvSpPr>
          <p:cNvPr id="33" name="Text Box 22"/>
          <p:cNvSpPr txBox="1">
            <a:spLocks noChangeArrowheads="1"/>
          </p:cNvSpPr>
          <p:nvPr/>
        </p:nvSpPr>
        <p:spPr bwMode="auto">
          <a:xfrm>
            <a:off x="250825" y="986013"/>
            <a:ext cx="8562429" cy="498598"/>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1. Anmeldung </a:t>
            </a:r>
            <a:r>
              <a:rPr lang="de-DE" sz="2400" b="1" dirty="0"/>
              <a:t>der Arbeitnehmer durch den </a:t>
            </a:r>
            <a:r>
              <a:rPr lang="de-DE" sz="2400" b="1" dirty="0" smtClean="0"/>
              <a:t>AG</a:t>
            </a:r>
            <a:endParaRPr lang="de-DE" sz="2400" b="1" dirty="0"/>
          </a:p>
        </p:txBody>
      </p:sp>
      <p:grpSp>
        <p:nvGrpSpPr>
          <p:cNvPr id="3" name="Gruppieren 2"/>
          <p:cNvGrpSpPr/>
          <p:nvPr/>
        </p:nvGrpSpPr>
        <p:grpSpPr>
          <a:xfrm>
            <a:off x="251520" y="1376772"/>
            <a:ext cx="1404851" cy="1316529"/>
            <a:chOff x="251520" y="1376772"/>
            <a:chExt cx="1404851" cy="1316529"/>
          </a:xfrm>
        </p:grpSpPr>
        <p:sp>
          <p:nvSpPr>
            <p:cNvPr id="17" name="Text Box 24"/>
            <p:cNvSpPr txBox="1">
              <a:spLocks noChangeArrowheads="1"/>
            </p:cNvSpPr>
            <p:nvPr/>
          </p:nvSpPr>
          <p:spPr bwMode="auto">
            <a:xfrm>
              <a:off x="251520" y="2323969"/>
              <a:ext cx="1404851" cy="369332"/>
            </a:xfrm>
            <a:prstGeom prst="rect">
              <a:avLst/>
            </a:prstGeom>
            <a:solidFill>
              <a:srgbClr val="FFFFFF"/>
            </a:solidFill>
            <a:ln w="9525">
              <a:solidFill>
                <a:srgbClr val="000000"/>
              </a:solidFill>
              <a:miter lim="800000"/>
              <a:headEnd/>
              <a:tailEnd/>
            </a:ln>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r>
                <a:rPr lang="de-DE" u="none" dirty="0" smtClean="0"/>
                <a:t>Arbeitgeber</a:t>
              </a:r>
            </a:p>
          </p:txBody>
        </p:sp>
        <p:pic>
          <p:nvPicPr>
            <p:cNvPr id="18" name="Picture 23" descr="C:\Users\roland\AppData\Local\Microsoft\Windows\Temporary Internet Files\Content.IE5\S82D69K5\MCj0433941000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1376772"/>
              <a:ext cx="1064195" cy="1064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 name="Gruppieren 1"/>
          <p:cNvGrpSpPr/>
          <p:nvPr/>
        </p:nvGrpSpPr>
        <p:grpSpPr>
          <a:xfrm>
            <a:off x="7414648" y="1376772"/>
            <a:ext cx="1405824" cy="1418588"/>
            <a:chOff x="4785104" y="2424607"/>
            <a:chExt cx="1316865" cy="1316243"/>
          </a:xfrm>
        </p:grpSpPr>
        <p:sp>
          <p:nvSpPr>
            <p:cNvPr id="14" name=" 3"/>
            <p:cNvSpPr/>
            <p:nvPr/>
          </p:nvSpPr>
          <p:spPr>
            <a:xfrm>
              <a:off x="4785104" y="2424607"/>
              <a:ext cx="1316865" cy="1316243"/>
            </a:xfrm>
            <a:prstGeom prst="gear9">
              <a:avLst/>
            </a:prstGeom>
            <a:solidFill>
              <a:schemeClr val="accent1"/>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5" name="Rechteck 14"/>
            <p:cNvSpPr>
              <a:spLocks noChangeAspect="1" noChangeArrowheads="1"/>
            </p:cNvSpPr>
            <p:nvPr/>
          </p:nvSpPr>
          <p:spPr bwMode="auto">
            <a:xfrm>
              <a:off x="4884076" y="2792078"/>
              <a:ext cx="1150441" cy="542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de-DE" sz="1600" u="none" dirty="0">
                  <a:solidFill>
                    <a:srgbClr val="000000"/>
                  </a:solidFill>
                  <a:latin typeface="Arial" pitchFamily="34" charset="0"/>
                  <a:cs typeface="Arial" pitchFamily="34" charset="0"/>
                </a:rPr>
                <a:t>ELStAM-Datenbank</a:t>
              </a:r>
            </a:p>
          </p:txBody>
        </p:sp>
      </p:grpSp>
    </p:spTree>
    <p:extLst>
      <p:ext uri="{BB962C8B-B14F-4D97-AF65-F5344CB8AC3E}">
        <p14:creationId xmlns:p14="http://schemas.microsoft.com/office/powerpoint/2010/main" val="2507546113"/>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9" name="Text Box 22"/>
          <p:cNvSpPr txBox="1">
            <a:spLocks noChangeArrowheads="1"/>
          </p:cNvSpPr>
          <p:nvPr/>
        </p:nvSpPr>
        <p:spPr bwMode="auto">
          <a:xfrm>
            <a:off x="250825" y="944724"/>
            <a:ext cx="8562429"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Anmeldung: Fehlerquelle Merker „Hauptarbeitgeber“</a:t>
            </a:r>
            <a:endParaRPr lang="de-DE" sz="2400" b="1" u="none" dirty="0"/>
          </a:p>
        </p:txBody>
      </p:sp>
      <p:sp>
        <p:nvSpPr>
          <p:cNvPr id="11" name="Text Box 11"/>
          <p:cNvSpPr txBox="1">
            <a:spLocks noChangeArrowheads="1"/>
          </p:cNvSpPr>
          <p:nvPr/>
        </p:nvSpPr>
        <p:spPr bwMode="auto">
          <a:xfrm>
            <a:off x="262492" y="1531587"/>
            <a:ext cx="8557980" cy="1717393"/>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marL="457200" indent="-457200">
              <a:lnSpc>
                <a:spcPct val="110000"/>
              </a:lnSpc>
              <a:buFont typeface="+mj-lt"/>
              <a:buAutoNum type="arabicPeriod"/>
              <a:defRPr/>
            </a:pPr>
            <a:r>
              <a:rPr lang="de-DE" sz="2400" dirty="0" smtClean="0"/>
              <a:t>Merker „Hauptarbeitgeber“ nicht gesetzt </a:t>
            </a:r>
          </a:p>
          <a:p>
            <a:pPr marL="457200" indent="-457200">
              <a:lnSpc>
                <a:spcPct val="110000"/>
              </a:lnSpc>
              <a:buFont typeface="+mj-lt"/>
              <a:buAutoNum type="arabicPeriod"/>
              <a:defRPr/>
            </a:pPr>
            <a:r>
              <a:rPr lang="de-DE" sz="2400" dirty="0" smtClean="0"/>
              <a:t>fälschlicher Weise gesetzter Merker „Hauptarbeitgeber“</a:t>
            </a:r>
          </a:p>
          <a:p>
            <a:pPr marL="457200" indent="-457200">
              <a:lnSpc>
                <a:spcPct val="110000"/>
              </a:lnSpc>
              <a:buFont typeface="+mj-lt"/>
              <a:buAutoNum type="arabicPeriod"/>
              <a:defRPr/>
            </a:pPr>
            <a:r>
              <a:rPr lang="de-DE" sz="2400" dirty="0" smtClean="0"/>
              <a:t>Wechselfälle </a:t>
            </a:r>
            <a:br>
              <a:rPr lang="de-DE" sz="2400" dirty="0" smtClean="0"/>
            </a:br>
            <a:r>
              <a:rPr lang="de-DE" sz="2400" dirty="0" smtClean="0"/>
              <a:t>(z.B. vom Hauptarbeitgeber zum Nebenarbeitgeber) </a:t>
            </a:r>
            <a:endParaRPr lang="de-DE" sz="2400" dirty="0"/>
          </a:p>
        </p:txBody>
      </p:sp>
      <p:sp>
        <p:nvSpPr>
          <p:cNvPr id="12" name="Text Box 11"/>
          <p:cNvSpPr txBox="1">
            <a:spLocks noChangeArrowheads="1"/>
          </p:cNvSpPr>
          <p:nvPr/>
        </p:nvSpPr>
        <p:spPr bwMode="auto">
          <a:xfrm>
            <a:off x="251520" y="4689140"/>
            <a:ext cx="8557980" cy="1581972"/>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u="sng" dirty="0" smtClean="0"/>
              <a:t>Lösung:</a:t>
            </a:r>
            <a:r>
              <a:rPr lang="de-DE" sz="2400" dirty="0" smtClean="0"/>
              <a:t/>
            </a:r>
            <a:br>
              <a:rPr lang="de-DE" sz="2400" dirty="0" smtClean="0"/>
            </a:br>
            <a:r>
              <a:rPr lang="de-DE" sz="2400" dirty="0" smtClean="0"/>
              <a:t>Anwendung </a:t>
            </a:r>
            <a:r>
              <a:rPr lang="de-DE" sz="2400" dirty="0"/>
              <a:t>der bisherigen Papierbescheinigung bis </a:t>
            </a:r>
            <a:r>
              <a:rPr lang="de-DE" sz="2400" dirty="0" smtClean="0"/>
              <a:t>zwei </a:t>
            </a:r>
            <a:r>
              <a:rPr lang="de-DE" sz="2400" dirty="0"/>
              <a:t>Monate nach Einsatz der neuen </a:t>
            </a:r>
            <a:r>
              <a:rPr lang="de-DE" sz="2400" dirty="0" smtClean="0"/>
              <a:t>Programmversion</a:t>
            </a:r>
          </a:p>
          <a:p>
            <a:pPr algn="ctr">
              <a:lnSpc>
                <a:spcPct val="110000"/>
              </a:lnSpc>
              <a:defRPr/>
            </a:pPr>
            <a:r>
              <a:rPr lang="de-DE" sz="1600" dirty="0"/>
              <a:t>BMF-Schreiben vom </a:t>
            </a:r>
            <a:r>
              <a:rPr lang="de-DE" sz="1600" dirty="0" smtClean="0"/>
              <a:t>25.04.2013</a:t>
            </a:r>
            <a:endParaRPr lang="de-DE" sz="1600" u="none" dirty="0"/>
          </a:p>
        </p:txBody>
      </p:sp>
      <p:sp>
        <p:nvSpPr>
          <p:cNvPr id="7" name="Text Box 5"/>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sp>
        <p:nvSpPr>
          <p:cNvPr id="8" name="Text Box 11"/>
          <p:cNvSpPr txBox="1">
            <a:spLocks noChangeArrowheads="1"/>
          </p:cNvSpPr>
          <p:nvPr/>
        </p:nvSpPr>
        <p:spPr bwMode="auto">
          <a:xfrm>
            <a:off x="262492" y="3568253"/>
            <a:ext cx="8557980" cy="904863"/>
          </a:xfrm>
          <a:prstGeom prst="rect">
            <a:avLst/>
          </a:prstGeom>
          <a:solidFill>
            <a:schemeClr val="bg1">
              <a:lumMod val="85000"/>
            </a:schemeClr>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dirty="0" smtClean="0"/>
              <a:t>Erneute </a:t>
            </a:r>
            <a:r>
              <a:rPr lang="de-DE" sz="2400" dirty="0"/>
              <a:t>Anmeldung mit </a:t>
            </a:r>
            <a:r>
              <a:rPr lang="de-DE" sz="2400" dirty="0" smtClean="0"/>
              <a:t>identischem </a:t>
            </a:r>
            <a:r>
              <a:rPr lang="de-DE" sz="2400" dirty="0"/>
              <a:t>Datum </a:t>
            </a:r>
            <a:r>
              <a:rPr lang="de-DE" sz="2400" dirty="0" smtClean="0"/>
              <a:t>„Beschäftigungsbeginn“ führt im Moment zur Abweisung</a:t>
            </a:r>
            <a:endParaRPr lang="de-DE" sz="2400" dirty="0"/>
          </a:p>
        </p:txBody>
      </p:sp>
    </p:spTree>
    <p:extLst>
      <p:ext uri="{BB962C8B-B14F-4D97-AF65-F5344CB8AC3E}">
        <p14:creationId xmlns:p14="http://schemas.microsoft.com/office/powerpoint/2010/main" val="11112439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p:cNvGrpSpPr/>
          <p:nvPr/>
        </p:nvGrpSpPr>
        <p:grpSpPr>
          <a:xfrm>
            <a:off x="286022" y="1520788"/>
            <a:ext cx="1642085" cy="1722974"/>
            <a:chOff x="1081728" y="2353788"/>
            <a:chExt cx="1316865" cy="1316243"/>
          </a:xfrm>
        </p:grpSpPr>
        <p:sp>
          <p:nvSpPr>
            <p:cNvPr id="14" name=" 3"/>
            <p:cNvSpPr/>
            <p:nvPr/>
          </p:nvSpPr>
          <p:spPr>
            <a:xfrm>
              <a:off x="1081728" y="2353788"/>
              <a:ext cx="1316865" cy="1316243"/>
            </a:xfrm>
            <a:prstGeom prst="gear9">
              <a:avLst/>
            </a:prstGeom>
            <a:solidFill>
              <a:schemeClr val="accent1"/>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5" name="Rechteck 14"/>
            <p:cNvSpPr>
              <a:spLocks noChangeAspect="1" noChangeArrowheads="1"/>
            </p:cNvSpPr>
            <p:nvPr/>
          </p:nvSpPr>
          <p:spPr bwMode="auto">
            <a:xfrm>
              <a:off x="1185915" y="2745406"/>
              <a:ext cx="1110272" cy="493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de-DE" u="none" dirty="0">
                  <a:solidFill>
                    <a:srgbClr val="000000"/>
                  </a:solidFill>
                  <a:latin typeface="Arial-BoldMT"/>
                </a:rPr>
                <a:t>ELStAM-Datenbank</a:t>
              </a:r>
            </a:p>
          </p:txBody>
        </p:sp>
      </p:grpSp>
      <p:sp>
        <p:nvSpPr>
          <p:cNvPr id="30" name="Text Box 11"/>
          <p:cNvSpPr txBox="1">
            <a:spLocks noChangeArrowheads="1"/>
          </p:cNvSpPr>
          <p:nvPr/>
        </p:nvSpPr>
        <p:spPr bwMode="auto">
          <a:xfrm>
            <a:off x="2339752" y="2731567"/>
            <a:ext cx="3816424" cy="769441"/>
          </a:xfrm>
          <a:prstGeom prst="rect">
            <a:avLst/>
          </a:prstGeom>
          <a:solidFill>
            <a:schemeClr val="bg1"/>
          </a:solidFill>
          <a:ln w="9525" algn="ctr">
            <a:solidFill>
              <a:schemeClr val="tx1"/>
            </a:solidFill>
            <a:miter lim="800000"/>
            <a:headEnd/>
            <a:tailEnd/>
          </a:ln>
          <a:effectLst/>
        </p:spPr>
        <p:txBody>
          <a:bodyPr wrap="square" anchor="ctr">
            <a:spAutoFit/>
          </a:bodyPr>
          <a:lstStyle/>
          <a:p>
            <a:pPr algn="ctr">
              <a:lnSpc>
                <a:spcPct val="110000"/>
              </a:lnSpc>
              <a:defRPr/>
            </a:pPr>
            <a:r>
              <a:rPr lang="de-DE" sz="2000" b="1" u="none" dirty="0" smtClean="0"/>
              <a:t>Anmeldebestätigung</a:t>
            </a:r>
            <a:r>
              <a:rPr lang="de-DE" sz="2000" u="none" dirty="0" smtClean="0"/>
              <a:t> </a:t>
            </a:r>
          </a:p>
          <a:p>
            <a:pPr algn="ctr">
              <a:lnSpc>
                <a:spcPct val="110000"/>
              </a:lnSpc>
              <a:defRPr/>
            </a:pPr>
            <a:r>
              <a:rPr lang="de-DE" sz="2000" u="none" dirty="0" smtClean="0"/>
              <a:t>inkl. </a:t>
            </a:r>
            <a:r>
              <a:rPr lang="de-DE" sz="2000" b="1" u="none" dirty="0" smtClean="0"/>
              <a:t>ELStAM</a:t>
            </a:r>
            <a:endParaRPr lang="de-DE" sz="2000" b="1" u="none" dirty="0"/>
          </a:p>
        </p:txBody>
      </p:sp>
      <p:cxnSp>
        <p:nvCxnSpPr>
          <p:cNvPr id="6" name="Gerade Verbindung mit Pfeil 5"/>
          <p:cNvCxnSpPr/>
          <p:nvPr/>
        </p:nvCxnSpPr>
        <p:spPr>
          <a:xfrm>
            <a:off x="2176751" y="2169579"/>
            <a:ext cx="4882699"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 name="Form"/>
          <p:cNvSpPr>
            <a:spLocks noEditPoints="1" noChangeArrowheads="1"/>
          </p:cNvSpPr>
          <p:nvPr/>
        </p:nvSpPr>
        <p:spPr bwMode="auto">
          <a:xfrm>
            <a:off x="4999355" y="1682752"/>
            <a:ext cx="1156821" cy="1059042"/>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10800 h 21600"/>
              <a:gd name="T14" fmla="*/ 4740 w 21600"/>
              <a:gd name="T15" fmla="*/ 1309 h 21600"/>
              <a:gd name="T16" fmla="*/ 19410 w 21600"/>
              <a:gd name="T17" fmla="*/ 16331 h 21600"/>
            </a:gdLst>
            <a:ahLst/>
            <a:cxnLst>
              <a:cxn ang="0">
                <a:pos x="T0" y="T1"/>
              </a:cxn>
              <a:cxn ang="0">
                <a:pos x="T2" y="T3"/>
              </a:cxn>
              <a:cxn ang="0">
                <a:pos x="T4" y="T5"/>
              </a:cxn>
              <a:cxn ang="0">
                <a:pos x="T6" y="T7"/>
              </a:cxn>
              <a:cxn ang="0">
                <a:pos x="T8" y="T9"/>
              </a:cxn>
              <a:cxn ang="0">
                <a:pos x="T10" y="T11"/>
              </a:cxn>
              <a:cxn ang="0">
                <a:pos x="T12" y="T13"/>
              </a:cxn>
            </a:cxnLst>
            <a:rect l="T14" t="T15" r="T16" b="T17"/>
            <a:pathLst>
              <a:path w="21600" h="21600" extrusionOk="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extrusionOk="0">
                <a:moveTo>
                  <a:pt x="85" y="17509"/>
                </a:moveTo>
                <a:lnTo>
                  <a:pt x="5187" y="17509"/>
                </a:lnTo>
                <a:lnTo>
                  <a:pt x="5187" y="21632"/>
                </a:lnTo>
                <a:lnTo>
                  <a:pt x="85" y="17509"/>
                </a:lnTo>
                <a:close/>
              </a:path>
              <a:path w="21600" h="21600" extrusionOk="0">
                <a:moveTo>
                  <a:pt x="12840" y="18507"/>
                </a:moveTo>
                <a:lnTo>
                  <a:pt x="16051" y="18507"/>
                </a:lnTo>
                <a:lnTo>
                  <a:pt x="16051" y="19260"/>
                </a:lnTo>
                <a:lnTo>
                  <a:pt x="12840" y="19260"/>
                </a:lnTo>
                <a:lnTo>
                  <a:pt x="12840" y="18507"/>
                </a:lnTo>
                <a:close/>
              </a:path>
              <a:path w="21600" h="21600" extrusionOk="0">
                <a:moveTo>
                  <a:pt x="16731" y="18507"/>
                </a:moveTo>
                <a:lnTo>
                  <a:pt x="19941" y="18507"/>
                </a:lnTo>
                <a:lnTo>
                  <a:pt x="19941" y="19260"/>
                </a:lnTo>
                <a:lnTo>
                  <a:pt x="16731" y="19260"/>
                </a:lnTo>
                <a:lnTo>
                  <a:pt x="16731" y="18507"/>
                </a:lnTo>
                <a:close/>
              </a:path>
              <a:path w="21600" h="21600" extrusionOk="0">
                <a:moveTo>
                  <a:pt x="1913" y="1194"/>
                </a:moveTo>
                <a:lnTo>
                  <a:pt x="3699" y="1194"/>
                </a:lnTo>
                <a:lnTo>
                  <a:pt x="2678" y="1832"/>
                </a:lnTo>
                <a:lnTo>
                  <a:pt x="2296" y="1538"/>
                </a:lnTo>
                <a:lnTo>
                  <a:pt x="2125" y="1636"/>
                </a:lnTo>
                <a:lnTo>
                  <a:pt x="2700" y="2078"/>
                </a:lnTo>
                <a:lnTo>
                  <a:pt x="3699" y="1440"/>
                </a:lnTo>
                <a:lnTo>
                  <a:pt x="3699" y="2176"/>
                </a:lnTo>
                <a:lnTo>
                  <a:pt x="1913" y="2176"/>
                </a:lnTo>
                <a:lnTo>
                  <a:pt x="1913" y="1194"/>
                </a:lnTo>
                <a:close/>
              </a:path>
              <a:path w="21600" h="21600" extrusionOk="0">
                <a:moveTo>
                  <a:pt x="1913" y="2765"/>
                </a:moveTo>
                <a:lnTo>
                  <a:pt x="3699" y="2765"/>
                </a:lnTo>
                <a:lnTo>
                  <a:pt x="2678" y="3403"/>
                </a:lnTo>
                <a:lnTo>
                  <a:pt x="2296" y="3109"/>
                </a:lnTo>
                <a:lnTo>
                  <a:pt x="2125" y="3207"/>
                </a:lnTo>
                <a:lnTo>
                  <a:pt x="2700" y="3649"/>
                </a:lnTo>
                <a:lnTo>
                  <a:pt x="3699" y="3010"/>
                </a:lnTo>
                <a:lnTo>
                  <a:pt x="3699" y="3747"/>
                </a:lnTo>
                <a:lnTo>
                  <a:pt x="1913" y="3747"/>
                </a:lnTo>
                <a:lnTo>
                  <a:pt x="1913" y="2765"/>
                </a:lnTo>
                <a:close/>
              </a:path>
              <a:path w="21600" h="21600" extrusionOk="0">
                <a:moveTo>
                  <a:pt x="1913" y="4336"/>
                </a:moveTo>
                <a:lnTo>
                  <a:pt x="3699" y="4336"/>
                </a:lnTo>
                <a:lnTo>
                  <a:pt x="2678" y="4974"/>
                </a:lnTo>
                <a:lnTo>
                  <a:pt x="2296" y="4680"/>
                </a:lnTo>
                <a:lnTo>
                  <a:pt x="2125" y="4778"/>
                </a:lnTo>
                <a:lnTo>
                  <a:pt x="2700" y="5220"/>
                </a:lnTo>
                <a:lnTo>
                  <a:pt x="3699" y="4581"/>
                </a:lnTo>
                <a:lnTo>
                  <a:pt x="3699" y="5318"/>
                </a:lnTo>
                <a:lnTo>
                  <a:pt x="1913" y="5318"/>
                </a:lnTo>
                <a:lnTo>
                  <a:pt x="1913" y="4336"/>
                </a:lnTo>
                <a:close/>
              </a:path>
              <a:path w="21600" h="21600" extrusionOk="0">
                <a:moveTo>
                  <a:pt x="1913" y="5907"/>
                </a:moveTo>
                <a:lnTo>
                  <a:pt x="3699" y="5907"/>
                </a:lnTo>
                <a:lnTo>
                  <a:pt x="2678" y="6545"/>
                </a:lnTo>
                <a:lnTo>
                  <a:pt x="2296" y="6250"/>
                </a:lnTo>
                <a:lnTo>
                  <a:pt x="2125" y="6349"/>
                </a:lnTo>
                <a:lnTo>
                  <a:pt x="2700" y="6790"/>
                </a:lnTo>
                <a:lnTo>
                  <a:pt x="3699" y="6152"/>
                </a:lnTo>
                <a:lnTo>
                  <a:pt x="3699" y="6889"/>
                </a:lnTo>
                <a:lnTo>
                  <a:pt x="1913" y="6889"/>
                </a:lnTo>
                <a:lnTo>
                  <a:pt x="1913" y="5907"/>
                </a:lnTo>
                <a:close/>
              </a:path>
              <a:path w="21600" h="21600" extrusionOk="0">
                <a:moveTo>
                  <a:pt x="1913" y="7478"/>
                </a:moveTo>
                <a:lnTo>
                  <a:pt x="3699" y="7478"/>
                </a:lnTo>
                <a:lnTo>
                  <a:pt x="2678" y="8116"/>
                </a:lnTo>
                <a:lnTo>
                  <a:pt x="2296" y="7821"/>
                </a:lnTo>
                <a:lnTo>
                  <a:pt x="2125" y="7919"/>
                </a:lnTo>
                <a:lnTo>
                  <a:pt x="2700" y="8361"/>
                </a:lnTo>
                <a:lnTo>
                  <a:pt x="3699" y="7723"/>
                </a:lnTo>
                <a:lnTo>
                  <a:pt x="3699" y="8460"/>
                </a:lnTo>
                <a:lnTo>
                  <a:pt x="1913" y="8460"/>
                </a:lnTo>
                <a:lnTo>
                  <a:pt x="1913" y="7478"/>
                </a:lnTo>
                <a:close/>
              </a:path>
              <a:path w="21600" h="21600" extrusionOk="0">
                <a:moveTo>
                  <a:pt x="1913" y="9049"/>
                </a:moveTo>
                <a:lnTo>
                  <a:pt x="3699" y="9049"/>
                </a:lnTo>
                <a:lnTo>
                  <a:pt x="2678" y="9687"/>
                </a:lnTo>
                <a:lnTo>
                  <a:pt x="2296" y="9392"/>
                </a:lnTo>
                <a:lnTo>
                  <a:pt x="2125" y="9490"/>
                </a:lnTo>
                <a:lnTo>
                  <a:pt x="2700" y="9932"/>
                </a:lnTo>
                <a:lnTo>
                  <a:pt x="3699" y="9294"/>
                </a:lnTo>
                <a:lnTo>
                  <a:pt x="3699" y="10030"/>
                </a:lnTo>
                <a:lnTo>
                  <a:pt x="1913" y="10030"/>
                </a:lnTo>
                <a:lnTo>
                  <a:pt x="1913" y="9049"/>
                </a:lnTo>
                <a:close/>
              </a:path>
              <a:path w="21600" h="21600" extrusionOk="0">
                <a:moveTo>
                  <a:pt x="1913" y="10620"/>
                </a:moveTo>
                <a:lnTo>
                  <a:pt x="3699" y="10620"/>
                </a:lnTo>
                <a:lnTo>
                  <a:pt x="2678" y="11258"/>
                </a:lnTo>
                <a:lnTo>
                  <a:pt x="2296" y="10963"/>
                </a:lnTo>
                <a:lnTo>
                  <a:pt x="2125" y="11061"/>
                </a:lnTo>
                <a:lnTo>
                  <a:pt x="2700" y="11503"/>
                </a:lnTo>
                <a:lnTo>
                  <a:pt x="3699" y="10865"/>
                </a:lnTo>
                <a:lnTo>
                  <a:pt x="3699" y="11601"/>
                </a:lnTo>
                <a:lnTo>
                  <a:pt x="1913" y="11601"/>
                </a:lnTo>
                <a:lnTo>
                  <a:pt x="1913" y="10620"/>
                </a:lnTo>
                <a:close/>
              </a:path>
              <a:path w="21600" h="21600" extrusionOk="0">
                <a:moveTo>
                  <a:pt x="1913" y="12190"/>
                </a:moveTo>
                <a:lnTo>
                  <a:pt x="3699" y="12190"/>
                </a:lnTo>
                <a:lnTo>
                  <a:pt x="2678" y="12829"/>
                </a:lnTo>
                <a:lnTo>
                  <a:pt x="2296" y="12534"/>
                </a:lnTo>
                <a:lnTo>
                  <a:pt x="2125" y="12632"/>
                </a:lnTo>
                <a:lnTo>
                  <a:pt x="2700" y="13074"/>
                </a:lnTo>
                <a:lnTo>
                  <a:pt x="3699" y="12436"/>
                </a:lnTo>
                <a:lnTo>
                  <a:pt x="3699" y="13172"/>
                </a:lnTo>
                <a:lnTo>
                  <a:pt x="1913" y="13172"/>
                </a:lnTo>
                <a:lnTo>
                  <a:pt x="1913" y="12190"/>
                </a:lnTo>
                <a:close/>
              </a:path>
              <a:path w="21600" h="21600" extrusionOk="0">
                <a:moveTo>
                  <a:pt x="1913" y="13761"/>
                </a:moveTo>
                <a:lnTo>
                  <a:pt x="3699" y="13761"/>
                </a:lnTo>
                <a:lnTo>
                  <a:pt x="2678" y="14400"/>
                </a:lnTo>
                <a:lnTo>
                  <a:pt x="2296" y="14105"/>
                </a:lnTo>
                <a:lnTo>
                  <a:pt x="2125" y="14203"/>
                </a:lnTo>
                <a:lnTo>
                  <a:pt x="2700" y="14645"/>
                </a:lnTo>
                <a:lnTo>
                  <a:pt x="3699" y="14007"/>
                </a:lnTo>
                <a:lnTo>
                  <a:pt x="3699" y="14743"/>
                </a:lnTo>
                <a:lnTo>
                  <a:pt x="1913" y="14743"/>
                </a:lnTo>
                <a:lnTo>
                  <a:pt x="1913" y="13761"/>
                </a:lnTo>
                <a:close/>
              </a:path>
              <a:path w="21600" h="21600" extrusionOk="0">
                <a:moveTo>
                  <a:pt x="1913" y="15332"/>
                </a:moveTo>
                <a:lnTo>
                  <a:pt x="3699" y="15332"/>
                </a:lnTo>
                <a:lnTo>
                  <a:pt x="2678" y="15970"/>
                </a:lnTo>
                <a:lnTo>
                  <a:pt x="2296" y="15676"/>
                </a:lnTo>
                <a:lnTo>
                  <a:pt x="2125" y="15774"/>
                </a:lnTo>
                <a:lnTo>
                  <a:pt x="2700" y="16216"/>
                </a:lnTo>
                <a:lnTo>
                  <a:pt x="3699" y="15578"/>
                </a:lnTo>
                <a:lnTo>
                  <a:pt x="3699" y="16314"/>
                </a:lnTo>
                <a:lnTo>
                  <a:pt x="1913" y="16314"/>
                </a:lnTo>
                <a:lnTo>
                  <a:pt x="1913" y="15332"/>
                </a:lnTo>
                <a:close/>
              </a:path>
            </a:pathLst>
          </a:custGeom>
          <a:gradFill>
            <a:gsLst>
              <a:gs pos="0">
                <a:srgbClr val="FFFF99"/>
              </a:gs>
              <a:gs pos="100000">
                <a:srgbClr val="FFFFCC"/>
              </a:gs>
            </a:gsLst>
            <a:lin ang="5400000" scaled="1"/>
          </a:gra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de-DE" dirty="0"/>
          </a:p>
        </p:txBody>
      </p:sp>
      <p:grpSp>
        <p:nvGrpSpPr>
          <p:cNvPr id="31" name="Gruppieren 30"/>
          <p:cNvGrpSpPr/>
          <p:nvPr/>
        </p:nvGrpSpPr>
        <p:grpSpPr>
          <a:xfrm>
            <a:off x="6989720" y="1448780"/>
            <a:ext cx="1392588" cy="1420145"/>
            <a:chOff x="7222486" y="1879363"/>
            <a:chExt cx="1547969" cy="1746698"/>
          </a:xfrm>
        </p:grpSpPr>
        <p:sp>
          <p:nvSpPr>
            <p:cNvPr id="32" name="Text Box 24"/>
            <p:cNvSpPr txBox="1">
              <a:spLocks noChangeArrowheads="1"/>
            </p:cNvSpPr>
            <p:nvPr/>
          </p:nvSpPr>
          <p:spPr bwMode="auto">
            <a:xfrm>
              <a:off x="7239480" y="3213100"/>
              <a:ext cx="1530975" cy="412961"/>
            </a:xfrm>
            <a:prstGeom prst="rect">
              <a:avLst/>
            </a:prstGeom>
            <a:solidFill>
              <a:srgbClr val="FFFFFF"/>
            </a:solidFill>
            <a:ln w="9525">
              <a:solidFill>
                <a:srgbClr val="000000"/>
              </a:solidFill>
              <a:miter lim="800000"/>
              <a:headEnd/>
              <a:tailEnd/>
            </a:ln>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r>
                <a:rPr lang="de-DE" u="none" dirty="0" smtClean="0"/>
                <a:t>Arbeitgeber</a:t>
              </a:r>
            </a:p>
          </p:txBody>
        </p:sp>
        <p:pic>
          <p:nvPicPr>
            <p:cNvPr id="33" name="Picture 23" descr="C:\Users\roland\AppData\Local\Microsoft\Windows\Temporary Internet Files\Content.IE5\S82D69K5\MCj0433941000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22486" y="1879363"/>
              <a:ext cx="143986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Text Box 8"/>
          <p:cNvSpPr txBox="1">
            <a:spLocks noChangeArrowheads="1"/>
          </p:cNvSpPr>
          <p:nvPr/>
        </p:nvSpPr>
        <p:spPr bwMode="auto">
          <a:xfrm>
            <a:off x="286022" y="4113076"/>
            <a:ext cx="8562429" cy="1717393"/>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nSpc>
                <a:spcPct val="110000"/>
              </a:lnSpc>
              <a:defRPr/>
            </a:pPr>
            <a:r>
              <a:rPr lang="de-DE" sz="2400" b="1" u="none" dirty="0" smtClean="0">
                <a:solidFill>
                  <a:schemeClr val="tx2"/>
                </a:solidFill>
              </a:rPr>
              <a:t>Anmeldebestätigung:</a:t>
            </a:r>
          </a:p>
          <a:p>
            <a:pPr marL="342900" indent="-342900">
              <a:lnSpc>
                <a:spcPct val="110000"/>
              </a:lnSpc>
              <a:buFont typeface="Arial" pitchFamily="34" charset="0"/>
              <a:buChar char="•"/>
              <a:defRPr/>
            </a:pPr>
            <a:r>
              <a:rPr lang="de-DE" sz="2400" u="none" dirty="0" smtClean="0"/>
              <a:t>Datenabruf über eine Lohnbuchhaltungssoftware </a:t>
            </a:r>
          </a:p>
          <a:p>
            <a:pPr marL="800100" lvl="1" indent="-342900">
              <a:lnSpc>
                <a:spcPct val="110000"/>
              </a:lnSpc>
              <a:buFont typeface="Arial" pitchFamily="34" charset="0"/>
              <a:buChar char="•"/>
              <a:defRPr/>
            </a:pPr>
            <a:r>
              <a:rPr lang="de-DE" sz="2400" dirty="0" smtClean="0"/>
              <a:t>automatisierte Datenübernahme der ELStAM</a:t>
            </a:r>
          </a:p>
          <a:p>
            <a:pPr marL="342900" indent="-342900">
              <a:lnSpc>
                <a:spcPct val="110000"/>
              </a:lnSpc>
              <a:buFont typeface="Arial" pitchFamily="34" charset="0"/>
              <a:buChar char="•"/>
              <a:defRPr/>
            </a:pPr>
            <a:r>
              <a:rPr lang="de-DE" sz="2400" dirty="0" smtClean="0"/>
              <a:t>Alternative: ElsterFormular (</a:t>
            </a:r>
            <a:r>
              <a:rPr lang="de-DE" sz="2400" dirty="0" smtClean="0">
                <a:hlinkClick r:id="rId4"/>
              </a:rPr>
              <a:t>www.elster.de</a:t>
            </a:r>
            <a:r>
              <a:rPr lang="de-DE" sz="2400" dirty="0" smtClean="0"/>
              <a:t>)</a:t>
            </a:r>
          </a:p>
        </p:txBody>
      </p:sp>
      <p:sp>
        <p:nvSpPr>
          <p:cNvPr id="18" name="Text Box 5"/>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sp>
        <p:nvSpPr>
          <p:cNvPr id="19"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20" name="Text Box 22"/>
          <p:cNvSpPr txBox="1">
            <a:spLocks noChangeArrowheads="1"/>
          </p:cNvSpPr>
          <p:nvPr/>
        </p:nvSpPr>
        <p:spPr bwMode="auto">
          <a:xfrm>
            <a:off x="250825" y="964955"/>
            <a:ext cx="8562429" cy="498598"/>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1. Anmeldung </a:t>
            </a:r>
            <a:r>
              <a:rPr lang="de-DE" sz="2400" b="1" dirty="0"/>
              <a:t>der Arbeitnehmer durch den </a:t>
            </a:r>
            <a:r>
              <a:rPr lang="de-DE" sz="2400" b="1" dirty="0" smtClean="0"/>
              <a:t>AG</a:t>
            </a:r>
            <a:endParaRPr lang="de-DE" sz="2400" b="1" dirty="0"/>
          </a:p>
        </p:txBody>
      </p:sp>
      <p:sp>
        <p:nvSpPr>
          <p:cNvPr id="29" name="Text Box 30"/>
          <p:cNvSpPr txBox="1">
            <a:spLocks noChangeArrowheads="1"/>
          </p:cNvSpPr>
          <p:nvPr/>
        </p:nvSpPr>
        <p:spPr bwMode="auto">
          <a:xfrm>
            <a:off x="2626942" y="1998458"/>
            <a:ext cx="1870075" cy="391715"/>
          </a:xfrm>
          <a:prstGeom prst="rect">
            <a:avLst/>
          </a:prstGeom>
          <a:solidFill>
            <a:schemeClr val="bg1"/>
          </a:solidFill>
          <a:ln w="25400" algn="ctr">
            <a:solidFill>
              <a:schemeClr val="tx1"/>
            </a:solidFill>
            <a:miter lim="800000"/>
            <a:headEnd/>
            <a:tailEnd/>
          </a:ln>
          <a:effectLst/>
        </p:spPr>
        <p:txBody>
          <a:bodyPr anchor="ctr" anchorCtr="1">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sz="2200" u="none" dirty="0"/>
              <a:t>zeitversetzt</a:t>
            </a:r>
          </a:p>
        </p:txBody>
      </p:sp>
    </p:spTree>
    <p:extLst>
      <p:ext uri="{BB962C8B-B14F-4D97-AF65-F5344CB8AC3E}">
        <p14:creationId xmlns:p14="http://schemas.microsoft.com/office/powerpoint/2010/main" val="1759683438"/>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5"/>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sp>
        <p:nvSpPr>
          <p:cNvPr id="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6" name="Text Box 22"/>
          <p:cNvSpPr txBox="1">
            <a:spLocks noChangeArrowheads="1"/>
          </p:cNvSpPr>
          <p:nvPr/>
        </p:nvSpPr>
        <p:spPr bwMode="auto">
          <a:xfrm>
            <a:off x="250825" y="980728"/>
            <a:ext cx="8562429"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Anfrage „Stand der Bearbeitung“</a:t>
            </a:r>
            <a:endParaRPr lang="de-DE" sz="2400" b="1" dirty="0"/>
          </a:p>
        </p:txBody>
      </p:sp>
      <p:pic>
        <p:nvPicPr>
          <p:cNvPr id="8194" name="Picture 2" descr="C:\PROFILE\f031861\LOKALE~1\Temp\SNAGHTML1bec58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7824" y="1538094"/>
            <a:ext cx="5967589" cy="4951246"/>
          </a:xfrm>
          <a:prstGeom prst="rect">
            <a:avLst/>
          </a:prstGeom>
          <a:noFill/>
          <a:extLst>
            <a:ext uri="{909E8E84-426E-40DD-AFC4-6F175D3DCCD1}">
              <a14:hiddenFill xmlns:a14="http://schemas.microsoft.com/office/drawing/2010/main">
                <a:solidFill>
                  <a:srgbClr val="FFFFFF"/>
                </a:solidFill>
              </a14:hiddenFill>
            </a:ext>
          </a:extLst>
        </p:spPr>
      </p:pic>
      <p:sp>
        <p:nvSpPr>
          <p:cNvPr id="18" name="Rechteck 17"/>
          <p:cNvSpPr/>
          <p:nvPr/>
        </p:nvSpPr>
        <p:spPr>
          <a:xfrm>
            <a:off x="250826" y="1516722"/>
            <a:ext cx="5072286" cy="430887"/>
          </a:xfrm>
          <a:prstGeom prst="rect">
            <a:avLst/>
          </a:prstGeom>
          <a:solidFill>
            <a:schemeClr val="bg1"/>
          </a:solidFill>
          <a:ln>
            <a:solidFill>
              <a:schemeClr val="tx1"/>
            </a:solidFill>
          </a:ln>
          <a:effectLst>
            <a:outerShdw blurRad="50800" dist="38100" algn="l" rotWithShape="0">
              <a:prstClr val="black">
                <a:alpha val="40000"/>
              </a:prstClr>
            </a:outerShdw>
          </a:effectLst>
        </p:spPr>
        <p:txBody>
          <a:bodyPr wrap="none">
            <a:spAutoFit/>
          </a:bodyPr>
          <a:lstStyle/>
          <a:p>
            <a:r>
              <a:rPr lang="de-DE" sz="2200" b="1" dirty="0" smtClean="0"/>
              <a:t>www.elster.de/elstam_kformular.php</a:t>
            </a:r>
            <a:endParaRPr lang="de-DE" sz="2200" b="1" dirty="0"/>
          </a:p>
        </p:txBody>
      </p:sp>
    </p:spTree>
    <p:extLst>
      <p:ext uri="{BB962C8B-B14F-4D97-AF65-F5344CB8AC3E}">
        <p14:creationId xmlns:p14="http://schemas.microsoft.com/office/powerpoint/2010/main" val="34641973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30" name="Text Box 11"/>
          <p:cNvSpPr txBox="1">
            <a:spLocks noChangeArrowheads="1"/>
          </p:cNvSpPr>
          <p:nvPr/>
        </p:nvSpPr>
        <p:spPr bwMode="auto">
          <a:xfrm>
            <a:off x="241300" y="2756244"/>
            <a:ext cx="8571955" cy="2089803"/>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nSpc>
                <a:spcPct val="110000"/>
              </a:lnSpc>
              <a:defRPr/>
            </a:pPr>
            <a:r>
              <a:rPr lang="de-DE" sz="2200" b="1" u="none" dirty="0" smtClean="0">
                <a:solidFill>
                  <a:schemeClr val="tx2"/>
                </a:solidFill>
              </a:rPr>
              <a:t>Änderungsliste:</a:t>
            </a:r>
            <a:endParaRPr lang="de-DE" sz="2200" b="1" u="none" dirty="0">
              <a:solidFill>
                <a:schemeClr val="tx2"/>
              </a:solidFill>
            </a:endParaRPr>
          </a:p>
          <a:p>
            <a:pPr marL="342900" indent="-342900">
              <a:lnSpc>
                <a:spcPct val="110000"/>
              </a:lnSpc>
              <a:buFont typeface="Arial" pitchFamily="34" charset="0"/>
              <a:buChar char="•"/>
              <a:defRPr/>
            </a:pPr>
            <a:r>
              <a:rPr lang="de-DE" sz="2400" u="none" dirty="0" smtClean="0"/>
              <a:t>Pflicht zum monatlichen Abruf </a:t>
            </a:r>
          </a:p>
          <a:p>
            <a:pPr marL="342900" indent="-342900">
              <a:lnSpc>
                <a:spcPct val="110000"/>
              </a:lnSpc>
              <a:buFont typeface="Arial" pitchFamily="34" charset="0"/>
              <a:buChar char="•"/>
              <a:defRPr/>
            </a:pPr>
            <a:r>
              <a:rPr lang="de-DE" sz="2400" u="none" dirty="0" smtClean="0"/>
              <a:t>Abruf ab dem 5. </a:t>
            </a:r>
            <a:r>
              <a:rPr lang="de-DE" sz="2400" dirty="0" smtClean="0"/>
              <a:t>Werk</a:t>
            </a:r>
            <a:r>
              <a:rPr lang="de-DE" sz="2400" u="none" dirty="0" smtClean="0"/>
              <a:t>tag des Monats möglich</a:t>
            </a:r>
          </a:p>
          <a:p>
            <a:pPr marL="342900" indent="-342900">
              <a:lnSpc>
                <a:spcPct val="110000"/>
              </a:lnSpc>
              <a:buFont typeface="Arial" pitchFamily="34" charset="0"/>
              <a:buChar char="•"/>
              <a:defRPr/>
            </a:pPr>
            <a:r>
              <a:rPr lang="de-DE" sz="2400" dirty="0" smtClean="0"/>
              <a:t>Liste enthält alle bis zum Ende des vorangegangenen Monats </a:t>
            </a:r>
            <a:r>
              <a:rPr lang="de-DE" sz="2400" u="none" dirty="0" smtClean="0"/>
              <a:t>geänderten ELStAM („gültig ab“), ggf. Leerliste</a:t>
            </a:r>
          </a:p>
        </p:txBody>
      </p:sp>
      <p:sp>
        <p:nvSpPr>
          <p:cNvPr id="16" name="Text Box 22"/>
          <p:cNvSpPr txBox="1">
            <a:spLocks noChangeArrowheads="1"/>
          </p:cNvSpPr>
          <p:nvPr/>
        </p:nvSpPr>
        <p:spPr bwMode="auto">
          <a:xfrm>
            <a:off x="250825" y="964955"/>
            <a:ext cx="8562429" cy="498598"/>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2. Abruf der Änderungslisten</a:t>
            </a:r>
            <a:endParaRPr lang="de-DE" sz="2400" b="1" dirty="0"/>
          </a:p>
        </p:txBody>
      </p:sp>
      <p:sp>
        <p:nvSpPr>
          <p:cNvPr id="32" name="Text Box 5"/>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grpSp>
        <p:nvGrpSpPr>
          <p:cNvPr id="4" name="Gruppieren 3"/>
          <p:cNvGrpSpPr/>
          <p:nvPr/>
        </p:nvGrpSpPr>
        <p:grpSpPr>
          <a:xfrm>
            <a:off x="7236296" y="1304764"/>
            <a:ext cx="1442794" cy="1500982"/>
            <a:chOff x="7236296" y="1304764"/>
            <a:chExt cx="1442794" cy="1500982"/>
          </a:xfrm>
        </p:grpSpPr>
        <p:sp>
          <p:nvSpPr>
            <p:cNvPr id="14" name=" 3"/>
            <p:cNvSpPr/>
            <p:nvPr/>
          </p:nvSpPr>
          <p:spPr>
            <a:xfrm>
              <a:off x="7236296" y="1304764"/>
              <a:ext cx="1442794" cy="1500982"/>
            </a:xfrm>
            <a:prstGeom prst="gear9">
              <a:avLst/>
            </a:prstGeom>
            <a:solidFill>
              <a:schemeClr val="accent1"/>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5" name="Rechteck 14"/>
            <p:cNvSpPr>
              <a:spLocks noChangeAspect="1" noChangeArrowheads="1"/>
            </p:cNvSpPr>
            <p:nvPr/>
          </p:nvSpPr>
          <p:spPr bwMode="auto">
            <a:xfrm>
              <a:off x="7312080" y="1736812"/>
              <a:ext cx="136701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de-DE" sz="1600" u="none" dirty="0">
                  <a:solidFill>
                    <a:srgbClr val="000000"/>
                  </a:solidFill>
                  <a:latin typeface="Arial-BoldMT"/>
                </a:rPr>
                <a:t>ELStAM-Datenbank</a:t>
              </a:r>
            </a:p>
          </p:txBody>
        </p:sp>
      </p:grpSp>
      <p:grpSp>
        <p:nvGrpSpPr>
          <p:cNvPr id="3" name="Gruppieren 2"/>
          <p:cNvGrpSpPr/>
          <p:nvPr/>
        </p:nvGrpSpPr>
        <p:grpSpPr>
          <a:xfrm>
            <a:off x="719572" y="1210791"/>
            <a:ext cx="1242756" cy="1332627"/>
            <a:chOff x="827584" y="1210791"/>
            <a:chExt cx="1242756" cy="1332627"/>
          </a:xfrm>
        </p:grpSpPr>
        <p:sp>
          <p:nvSpPr>
            <p:cNvPr id="29" name="Text Box 24"/>
            <p:cNvSpPr txBox="1">
              <a:spLocks noChangeArrowheads="1"/>
            </p:cNvSpPr>
            <p:nvPr/>
          </p:nvSpPr>
          <p:spPr bwMode="auto">
            <a:xfrm>
              <a:off x="837265" y="2204864"/>
              <a:ext cx="1233075" cy="338554"/>
            </a:xfrm>
            <a:prstGeom prst="rect">
              <a:avLst/>
            </a:prstGeom>
            <a:solidFill>
              <a:srgbClr val="FFFFFF"/>
            </a:solidFill>
            <a:ln w="9525">
              <a:solidFill>
                <a:srgbClr val="000000"/>
              </a:solidFill>
              <a:miter lim="800000"/>
              <a:headEnd/>
              <a:tailEnd/>
            </a:ln>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r>
                <a:rPr lang="de-DE" sz="1600" u="none" dirty="0" smtClean="0"/>
                <a:t>Arbeitgeber</a:t>
              </a:r>
            </a:p>
          </p:txBody>
        </p:sp>
        <p:pic>
          <p:nvPicPr>
            <p:cNvPr id="31" name="Picture 23" descr="C:\Users\roland\AppData\Local\Microsoft\Windows\Temporary Internet Files\Content.IE5\S82D69K5\MCj0433941000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1210791"/>
              <a:ext cx="1076033" cy="1091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uppieren 4"/>
          <p:cNvGrpSpPr/>
          <p:nvPr/>
        </p:nvGrpSpPr>
        <p:grpSpPr>
          <a:xfrm>
            <a:off x="2255900" y="1520788"/>
            <a:ext cx="4552278" cy="369332"/>
            <a:chOff x="2255900" y="1520788"/>
            <a:chExt cx="4552278" cy="369332"/>
          </a:xfrm>
        </p:grpSpPr>
        <p:cxnSp>
          <p:nvCxnSpPr>
            <p:cNvPr id="7" name="Gerade Verbindung mit Pfeil 6"/>
            <p:cNvCxnSpPr/>
            <p:nvPr/>
          </p:nvCxnSpPr>
          <p:spPr bwMode="auto">
            <a:xfrm>
              <a:off x="2255900" y="1700808"/>
              <a:ext cx="4552278" cy="0"/>
            </a:xfrm>
            <a:prstGeom prst="straightConnector1">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sp>
          <p:nvSpPr>
            <p:cNvPr id="22" name="Text Box 30"/>
            <p:cNvSpPr txBox="1">
              <a:spLocks noChangeArrowheads="1"/>
            </p:cNvSpPr>
            <p:nvPr/>
          </p:nvSpPr>
          <p:spPr bwMode="auto">
            <a:xfrm>
              <a:off x="2699792" y="1520788"/>
              <a:ext cx="1870075" cy="369332"/>
            </a:xfrm>
            <a:prstGeom prst="rect">
              <a:avLst/>
            </a:prstGeom>
            <a:solidFill>
              <a:schemeClr val="bg1"/>
            </a:solidFill>
            <a:ln w="25400" algn="ctr">
              <a:solidFill>
                <a:schemeClr val="tx1"/>
              </a:solidFill>
              <a:miter lim="800000"/>
              <a:headEnd/>
              <a:tailEnd/>
            </a:ln>
            <a:effectLst/>
          </p:spPr>
          <p:txBody>
            <a:bodyPr anchor="ctr" anchorCtr="1">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u="none" dirty="0" smtClean="0"/>
                <a:t>Abruf</a:t>
              </a:r>
              <a:endParaRPr lang="de-DE" u="none" dirty="0"/>
            </a:p>
          </p:txBody>
        </p:sp>
      </p:grpSp>
      <p:sp>
        <p:nvSpPr>
          <p:cNvPr id="17" name="Text Box 8"/>
          <p:cNvSpPr txBox="1">
            <a:spLocks noChangeArrowheads="1"/>
          </p:cNvSpPr>
          <p:nvPr/>
        </p:nvSpPr>
        <p:spPr bwMode="auto">
          <a:xfrm>
            <a:off x="251520" y="4998192"/>
            <a:ext cx="8562429" cy="1311128"/>
          </a:xfrm>
          <a:prstGeom prst="rect">
            <a:avLst/>
          </a:prstGeom>
          <a:solidFill>
            <a:schemeClr val="bg1"/>
          </a:solidFill>
          <a:ln w="9525" algn="ctr">
            <a:solidFill>
              <a:srgbClr val="4D4D4D"/>
            </a:solidFill>
            <a:miter lim="800000"/>
            <a:headEnd/>
            <a:tailEnd/>
          </a:ln>
          <a:effectLst/>
        </p:spPr>
        <p:txBody>
          <a:bodyPr wrap="square" anchor="ctr">
            <a:spAutoFit/>
          </a:bodyPr>
          <a:lstStyle/>
          <a:p>
            <a:pPr marL="342900" indent="-342900">
              <a:lnSpc>
                <a:spcPct val="110000"/>
              </a:lnSpc>
              <a:buFont typeface="Arial" pitchFamily="34" charset="0"/>
              <a:buChar char="•"/>
              <a:defRPr/>
            </a:pPr>
            <a:r>
              <a:rPr lang="de-DE" sz="2400" u="none" dirty="0" smtClean="0"/>
              <a:t>Datenabruf über eine Lohnbuchhaltungssoftware </a:t>
            </a:r>
          </a:p>
          <a:p>
            <a:pPr marL="800100" lvl="1" indent="-342900">
              <a:lnSpc>
                <a:spcPct val="110000"/>
              </a:lnSpc>
              <a:buFont typeface="Arial" pitchFamily="34" charset="0"/>
              <a:buChar char="•"/>
              <a:defRPr/>
            </a:pPr>
            <a:r>
              <a:rPr lang="de-DE" sz="2400" dirty="0" smtClean="0"/>
              <a:t>automatisierte Datenübernahme der </a:t>
            </a:r>
            <a:r>
              <a:rPr lang="de-DE" sz="2400" dirty="0" err="1" smtClean="0"/>
              <a:t>ELStAM</a:t>
            </a:r>
            <a:r>
              <a:rPr lang="de-DE" sz="2400" dirty="0" smtClean="0"/>
              <a:t/>
            </a:r>
            <a:br>
              <a:rPr lang="de-DE" sz="2400" dirty="0" smtClean="0"/>
            </a:br>
            <a:r>
              <a:rPr lang="de-DE" sz="2400" dirty="0" smtClean="0"/>
              <a:t>(ggf. inklusive automatisierter Rückrechnung) </a:t>
            </a:r>
          </a:p>
        </p:txBody>
      </p:sp>
      <p:grpSp>
        <p:nvGrpSpPr>
          <p:cNvPr id="6" name="Gruppieren 5"/>
          <p:cNvGrpSpPr/>
          <p:nvPr/>
        </p:nvGrpSpPr>
        <p:grpSpPr>
          <a:xfrm>
            <a:off x="2255900" y="1982620"/>
            <a:ext cx="4552278" cy="647567"/>
            <a:chOff x="2566086" y="1982620"/>
            <a:chExt cx="4242092" cy="647567"/>
          </a:xfrm>
        </p:grpSpPr>
        <p:cxnSp>
          <p:nvCxnSpPr>
            <p:cNvPr id="23" name="Gerade Verbindung mit Pfeil 22"/>
            <p:cNvCxnSpPr/>
            <p:nvPr/>
          </p:nvCxnSpPr>
          <p:spPr bwMode="auto">
            <a:xfrm flipH="1">
              <a:off x="2566086" y="2276872"/>
              <a:ext cx="4242092" cy="0"/>
            </a:xfrm>
            <a:prstGeom prst="straightConnector1">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sp>
          <p:nvSpPr>
            <p:cNvPr id="26" name="Form"/>
            <p:cNvSpPr>
              <a:spLocks noEditPoints="1" noChangeArrowheads="1"/>
            </p:cNvSpPr>
            <p:nvPr/>
          </p:nvSpPr>
          <p:spPr bwMode="auto">
            <a:xfrm>
              <a:off x="3671900" y="1982620"/>
              <a:ext cx="686153" cy="647567"/>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10800 h 21600"/>
                <a:gd name="T14" fmla="*/ 4740 w 21600"/>
                <a:gd name="T15" fmla="*/ 1309 h 21600"/>
                <a:gd name="T16" fmla="*/ 19410 w 21600"/>
                <a:gd name="T17" fmla="*/ 16331 h 21600"/>
              </a:gdLst>
              <a:ahLst/>
              <a:cxnLst>
                <a:cxn ang="0">
                  <a:pos x="T0" y="T1"/>
                </a:cxn>
                <a:cxn ang="0">
                  <a:pos x="T2" y="T3"/>
                </a:cxn>
                <a:cxn ang="0">
                  <a:pos x="T4" y="T5"/>
                </a:cxn>
                <a:cxn ang="0">
                  <a:pos x="T6" y="T7"/>
                </a:cxn>
                <a:cxn ang="0">
                  <a:pos x="T8" y="T9"/>
                </a:cxn>
                <a:cxn ang="0">
                  <a:pos x="T10" y="T11"/>
                </a:cxn>
                <a:cxn ang="0">
                  <a:pos x="T12" y="T13"/>
                </a:cxn>
              </a:cxnLst>
              <a:rect l="T14" t="T15" r="T16" b="T17"/>
              <a:pathLst>
                <a:path w="21600" h="21600" extrusionOk="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extrusionOk="0">
                  <a:moveTo>
                    <a:pt x="85" y="17509"/>
                  </a:moveTo>
                  <a:lnTo>
                    <a:pt x="5187" y="17509"/>
                  </a:lnTo>
                  <a:lnTo>
                    <a:pt x="5187" y="21632"/>
                  </a:lnTo>
                  <a:lnTo>
                    <a:pt x="85" y="17509"/>
                  </a:lnTo>
                  <a:close/>
                </a:path>
                <a:path w="21600" h="21600" extrusionOk="0">
                  <a:moveTo>
                    <a:pt x="12840" y="18507"/>
                  </a:moveTo>
                  <a:lnTo>
                    <a:pt x="16051" y="18507"/>
                  </a:lnTo>
                  <a:lnTo>
                    <a:pt x="16051" y="19260"/>
                  </a:lnTo>
                  <a:lnTo>
                    <a:pt x="12840" y="19260"/>
                  </a:lnTo>
                  <a:lnTo>
                    <a:pt x="12840" y="18507"/>
                  </a:lnTo>
                  <a:close/>
                </a:path>
                <a:path w="21600" h="21600" extrusionOk="0">
                  <a:moveTo>
                    <a:pt x="16731" y="18507"/>
                  </a:moveTo>
                  <a:lnTo>
                    <a:pt x="19941" y="18507"/>
                  </a:lnTo>
                  <a:lnTo>
                    <a:pt x="19941" y="19260"/>
                  </a:lnTo>
                  <a:lnTo>
                    <a:pt x="16731" y="19260"/>
                  </a:lnTo>
                  <a:lnTo>
                    <a:pt x="16731" y="18507"/>
                  </a:lnTo>
                  <a:close/>
                </a:path>
                <a:path w="21600" h="21600" extrusionOk="0">
                  <a:moveTo>
                    <a:pt x="1913" y="1194"/>
                  </a:moveTo>
                  <a:lnTo>
                    <a:pt x="3699" y="1194"/>
                  </a:lnTo>
                  <a:lnTo>
                    <a:pt x="2678" y="1832"/>
                  </a:lnTo>
                  <a:lnTo>
                    <a:pt x="2296" y="1538"/>
                  </a:lnTo>
                  <a:lnTo>
                    <a:pt x="2125" y="1636"/>
                  </a:lnTo>
                  <a:lnTo>
                    <a:pt x="2700" y="2078"/>
                  </a:lnTo>
                  <a:lnTo>
                    <a:pt x="3699" y="1440"/>
                  </a:lnTo>
                  <a:lnTo>
                    <a:pt x="3699" y="2176"/>
                  </a:lnTo>
                  <a:lnTo>
                    <a:pt x="1913" y="2176"/>
                  </a:lnTo>
                  <a:lnTo>
                    <a:pt x="1913" y="1194"/>
                  </a:lnTo>
                  <a:close/>
                </a:path>
                <a:path w="21600" h="21600" extrusionOk="0">
                  <a:moveTo>
                    <a:pt x="1913" y="2765"/>
                  </a:moveTo>
                  <a:lnTo>
                    <a:pt x="3699" y="2765"/>
                  </a:lnTo>
                  <a:lnTo>
                    <a:pt x="2678" y="3403"/>
                  </a:lnTo>
                  <a:lnTo>
                    <a:pt x="2296" y="3109"/>
                  </a:lnTo>
                  <a:lnTo>
                    <a:pt x="2125" y="3207"/>
                  </a:lnTo>
                  <a:lnTo>
                    <a:pt x="2700" y="3649"/>
                  </a:lnTo>
                  <a:lnTo>
                    <a:pt x="3699" y="3010"/>
                  </a:lnTo>
                  <a:lnTo>
                    <a:pt x="3699" y="3747"/>
                  </a:lnTo>
                  <a:lnTo>
                    <a:pt x="1913" y="3747"/>
                  </a:lnTo>
                  <a:lnTo>
                    <a:pt x="1913" y="2765"/>
                  </a:lnTo>
                  <a:close/>
                </a:path>
                <a:path w="21600" h="21600" extrusionOk="0">
                  <a:moveTo>
                    <a:pt x="1913" y="4336"/>
                  </a:moveTo>
                  <a:lnTo>
                    <a:pt x="3699" y="4336"/>
                  </a:lnTo>
                  <a:lnTo>
                    <a:pt x="2678" y="4974"/>
                  </a:lnTo>
                  <a:lnTo>
                    <a:pt x="2296" y="4680"/>
                  </a:lnTo>
                  <a:lnTo>
                    <a:pt x="2125" y="4778"/>
                  </a:lnTo>
                  <a:lnTo>
                    <a:pt x="2700" y="5220"/>
                  </a:lnTo>
                  <a:lnTo>
                    <a:pt x="3699" y="4581"/>
                  </a:lnTo>
                  <a:lnTo>
                    <a:pt x="3699" y="5318"/>
                  </a:lnTo>
                  <a:lnTo>
                    <a:pt x="1913" y="5318"/>
                  </a:lnTo>
                  <a:lnTo>
                    <a:pt x="1913" y="4336"/>
                  </a:lnTo>
                  <a:close/>
                </a:path>
                <a:path w="21600" h="21600" extrusionOk="0">
                  <a:moveTo>
                    <a:pt x="1913" y="5907"/>
                  </a:moveTo>
                  <a:lnTo>
                    <a:pt x="3699" y="5907"/>
                  </a:lnTo>
                  <a:lnTo>
                    <a:pt x="2678" y="6545"/>
                  </a:lnTo>
                  <a:lnTo>
                    <a:pt x="2296" y="6250"/>
                  </a:lnTo>
                  <a:lnTo>
                    <a:pt x="2125" y="6349"/>
                  </a:lnTo>
                  <a:lnTo>
                    <a:pt x="2700" y="6790"/>
                  </a:lnTo>
                  <a:lnTo>
                    <a:pt x="3699" y="6152"/>
                  </a:lnTo>
                  <a:lnTo>
                    <a:pt x="3699" y="6889"/>
                  </a:lnTo>
                  <a:lnTo>
                    <a:pt x="1913" y="6889"/>
                  </a:lnTo>
                  <a:lnTo>
                    <a:pt x="1913" y="5907"/>
                  </a:lnTo>
                  <a:close/>
                </a:path>
                <a:path w="21600" h="21600" extrusionOk="0">
                  <a:moveTo>
                    <a:pt x="1913" y="7478"/>
                  </a:moveTo>
                  <a:lnTo>
                    <a:pt x="3699" y="7478"/>
                  </a:lnTo>
                  <a:lnTo>
                    <a:pt x="2678" y="8116"/>
                  </a:lnTo>
                  <a:lnTo>
                    <a:pt x="2296" y="7821"/>
                  </a:lnTo>
                  <a:lnTo>
                    <a:pt x="2125" y="7919"/>
                  </a:lnTo>
                  <a:lnTo>
                    <a:pt x="2700" y="8361"/>
                  </a:lnTo>
                  <a:lnTo>
                    <a:pt x="3699" y="7723"/>
                  </a:lnTo>
                  <a:lnTo>
                    <a:pt x="3699" y="8460"/>
                  </a:lnTo>
                  <a:lnTo>
                    <a:pt x="1913" y="8460"/>
                  </a:lnTo>
                  <a:lnTo>
                    <a:pt x="1913" y="7478"/>
                  </a:lnTo>
                  <a:close/>
                </a:path>
                <a:path w="21600" h="21600" extrusionOk="0">
                  <a:moveTo>
                    <a:pt x="1913" y="9049"/>
                  </a:moveTo>
                  <a:lnTo>
                    <a:pt x="3699" y="9049"/>
                  </a:lnTo>
                  <a:lnTo>
                    <a:pt x="2678" y="9687"/>
                  </a:lnTo>
                  <a:lnTo>
                    <a:pt x="2296" y="9392"/>
                  </a:lnTo>
                  <a:lnTo>
                    <a:pt x="2125" y="9490"/>
                  </a:lnTo>
                  <a:lnTo>
                    <a:pt x="2700" y="9932"/>
                  </a:lnTo>
                  <a:lnTo>
                    <a:pt x="3699" y="9294"/>
                  </a:lnTo>
                  <a:lnTo>
                    <a:pt x="3699" y="10030"/>
                  </a:lnTo>
                  <a:lnTo>
                    <a:pt x="1913" y="10030"/>
                  </a:lnTo>
                  <a:lnTo>
                    <a:pt x="1913" y="9049"/>
                  </a:lnTo>
                  <a:close/>
                </a:path>
                <a:path w="21600" h="21600" extrusionOk="0">
                  <a:moveTo>
                    <a:pt x="1913" y="10620"/>
                  </a:moveTo>
                  <a:lnTo>
                    <a:pt x="3699" y="10620"/>
                  </a:lnTo>
                  <a:lnTo>
                    <a:pt x="2678" y="11258"/>
                  </a:lnTo>
                  <a:lnTo>
                    <a:pt x="2296" y="10963"/>
                  </a:lnTo>
                  <a:lnTo>
                    <a:pt x="2125" y="11061"/>
                  </a:lnTo>
                  <a:lnTo>
                    <a:pt x="2700" y="11503"/>
                  </a:lnTo>
                  <a:lnTo>
                    <a:pt x="3699" y="10865"/>
                  </a:lnTo>
                  <a:lnTo>
                    <a:pt x="3699" y="11601"/>
                  </a:lnTo>
                  <a:lnTo>
                    <a:pt x="1913" y="11601"/>
                  </a:lnTo>
                  <a:lnTo>
                    <a:pt x="1913" y="10620"/>
                  </a:lnTo>
                  <a:close/>
                </a:path>
                <a:path w="21600" h="21600" extrusionOk="0">
                  <a:moveTo>
                    <a:pt x="1913" y="12190"/>
                  </a:moveTo>
                  <a:lnTo>
                    <a:pt x="3699" y="12190"/>
                  </a:lnTo>
                  <a:lnTo>
                    <a:pt x="2678" y="12829"/>
                  </a:lnTo>
                  <a:lnTo>
                    <a:pt x="2296" y="12534"/>
                  </a:lnTo>
                  <a:lnTo>
                    <a:pt x="2125" y="12632"/>
                  </a:lnTo>
                  <a:lnTo>
                    <a:pt x="2700" y="13074"/>
                  </a:lnTo>
                  <a:lnTo>
                    <a:pt x="3699" y="12436"/>
                  </a:lnTo>
                  <a:lnTo>
                    <a:pt x="3699" y="13172"/>
                  </a:lnTo>
                  <a:lnTo>
                    <a:pt x="1913" y="13172"/>
                  </a:lnTo>
                  <a:lnTo>
                    <a:pt x="1913" y="12190"/>
                  </a:lnTo>
                  <a:close/>
                </a:path>
                <a:path w="21600" h="21600" extrusionOk="0">
                  <a:moveTo>
                    <a:pt x="1913" y="13761"/>
                  </a:moveTo>
                  <a:lnTo>
                    <a:pt x="3699" y="13761"/>
                  </a:lnTo>
                  <a:lnTo>
                    <a:pt x="2678" y="14400"/>
                  </a:lnTo>
                  <a:lnTo>
                    <a:pt x="2296" y="14105"/>
                  </a:lnTo>
                  <a:lnTo>
                    <a:pt x="2125" y="14203"/>
                  </a:lnTo>
                  <a:lnTo>
                    <a:pt x="2700" y="14645"/>
                  </a:lnTo>
                  <a:lnTo>
                    <a:pt x="3699" y="14007"/>
                  </a:lnTo>
                  <a:lnTo>
                    <a:pt x="3699" y="14743"/>
                  </a:lnTo>
                  <a:lnTo>
                    <a:pt x="1913" y="14743"/>
                  </a:lnTo>
                  <a:lnTo>
                    <a:pt x="1913" y="13761"/>
                  </a:lnTo>
                  <a:close/>
                </a:path>
                <a:path w="21600" h="21600" extrusionOk="0">
                  <a:moveTo>
                    <a:pt x="1913" y="15332"/>
                  </a:moveTo>
                  <a:lnTo>
                    <a:pt x="3699" y="15332"/>
                  </a:lnTo>
                  <a:lnTo>
                    <a:pt x="2678" y="15970"/>
                  </a:lnTo>
                  <a:lnTo>
                    <a:pt x="2296" y="15676"/>
                  </a:lnTo>
                  <a:lnTo>
                    <a:pt x="2125" y="15774"/>
                  </a:lnTo>
                  <a:lnTo>
                    <a:pt x="2700" y="16216"/>
                  </a:lnTo>
                  <a:lnTo>
                    <a:pt x="3699" y="15578"/>
                  </a:lnTo>
                  <a:lnTo>
                    <a:pt x="3699" y="16314"/>
                  </a:lnTo>
                  <a:lnTo>
                    <a:pt x="1913" y="16314"/>
                  </a:lnTo>
                  <a:lnTo>
                    <a:pt x="1913" y="15332"/>
                  </a:lnTo>
                  <a:close/>
                </a:path>
              </a:pathLst>
            </a:custGeom>
            <a:gradFill>
              <a:gsLst>
                <a:gs pos="0">
                  <a:srgbClr val="FFFF99"/>
                </a:gs>
                <a:gs pos="100000">
                  <a:srgbClr val="FFFFCC"/>
                </a:gs>
              </a:gsLst>
              <a:lin ang="5400000" scaled="1"/>
            </a:gra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de-DE" dirty="0"/>
            </a:p>
          </p:txBody>
        </p:sp>
        <p:sp>
          <p:nvSpPr>
            <p:cNvPr id="18" name="Text Box 30"/>
            <p:cNvSpPr txBox="1">
              <a:spLocks noChangeArrowheads="1"/>
            </p:cNvSpPr>
            <p:nvPr/>
          </p:nvSpPr>
          <p:spPr bwMode="auto">
            <a:xfrm>
              <a:off x="4535996" y="2132856"/>
              <a:ext cx="1870075" cy="369332"/>
            </a:xfrm>
            <a:prstGeom prst="rect">
              <a:avLst/>
            </a:prstGeom>
            <a:solidFill>
              <a:schemeClr val="bg1"/>
            </a:solidFill>
            <a:ln w="25400" algn="ctr">
              <a:solidFill>
                <a:schemeClr val="tx1"/>
              </a:solidFill>
              <a:miter lim="800000"/>
              <a:headEnd/>
              <a:tailEnd/>
            </a:ln>
            <a:effectLst/>
          </p:spPr>
          <p:txBody>
            <a:bodyPr anchor="ctr" anchorCtr="1">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u="none" dirty="0"/>
                <a:t>zeitversetzt</a:t>
              </a:r>
            </a:p>
          </p:txBody>
        </p:sp>
      </p:grpSp>
    </p:spTree>
    <p:extLst>
      <p:ext uri="{BB962C8B-B14F-4D97-AF65-F5344CB8AC3E}">
        <p14:creationId xmlns:p14="http://schemas.microsoft.com/office/powerpoint/2010/main" val="1967883898"/>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8"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41" name="Text Box 22"/>
          <p:cNvSpPr txBox="1">
            <a:spLocks noChangeArrowheads="1"/>
          </p:cNvSpPr>
          <p:nvPr/>
        </p:nvSpPr>
        <p:spPr bwMode="auto">
          <a:xfrm>
            <a:off x="250825" y="964955"/>
            <a:ext cx="8562429" cy="498598"/>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3. Abmeldung bei Beendigung Beschäftigungsverhältnis</a:t>
            </a:r>
            <a:endParaRPr lang="de-DE" sz="2400" b="1" dirty="0"/>
          </a:p>
        </p:txBody>
      </p:sp>
      <p:sp>
        <p:nvSpPr>
          <p:cNvPr id="42" name="Text Box 5"/>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Aufgaben des Arbeitgebers</a:t>
            </a:r>
            <a:endParaRPr lang="de-DE" sz="2600" b="1" u="none" dirty="0">
              <a:solidFill>
                <a:srgbClr val="003399"/>
              </a:solidFill>
            </a:endParaRPr>
          </a:p>
        </p:txBody>
      </p:sp>
      <p:sp>
        <p:nvSpPr>
          <p:cNvPr id="20" name="Text Box 8"/>
          <p:cNvSpPr txBox="1">
            <a:spLocks noChangeArrowheads="1"/>
          </p:cNvSpPr>
          <p:nvPr/>
        </p:nvSpPr>
        <p:spPr bwMode="auto">
          <a:xfrm>
            <a:off x="241301" y="3606927"/>
            <a:ext cx="8571954" cy="1311128"/>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nSpc>
                <a:spcPct val="110000"/>
              </a:lnSpc>
              <a:defRPr/>
            </a:pPr>
            <a:r>
              <a:rPr lang="de-DE" sz="2400" b="1" u="none" dirty="0" smtClean="0">
                <a:solidFill>
                  <a:schemeClr val="tx2"/>
                </a:solidFill>
              </a:rPr>
              <a:t>Abmeldung:</a:t>
            </a:r>
          </a:p>
          <a:p>
            <a:pPr marL="342900" indent="-342900">
              <a:lnSpc>
                <a:spcPct val="110000"/>
              </a:lnSpc>
              <a:buFont typeface="Arial" pitchFamily="34" charset="0"/>
              <a:buChar char="•"/>
              <a:defRPr/>
            </a:pPr>
            <a:r>
              <a:rPr lang="de-DE" sz="2400" u="none" dirty="0" smtClean="0"/>
              <a:t>erfolgt über </a:t>
            </a:r>
            <a:r>
              <a:rPr lang="de-DE" sz="2400" dirty="0" smtClean="0"/>
              <a:t>die</a:t>
            </a:r>
            <a:r>
              <a:rPr lang="de-DE" sz="2400" u="none" dirty="0" smtClean="0"/>
              <a:t> Lohnbuchhaltungssoftware </a:t>
            </a:r>
            <a:endParaRPr lang="de-DE" sz="2400" dirty="0"/>
          </a:p>
          <a:p>
            <a:pPr marL="342900" indent="-342900">
              <a:lnSpc>
                <a:spcPct val="110000"/>
              </a:lnSpc>
              <a:buFont typeface="Arial" pitchFamily="34" charset="0"/>
              <a:buChar char="•"/>
              <a:defRPr/>
            </a:pPr>
            <a:r>
              <a:rPr lang="de-DE" sz="2400" u="none" dirty="0" smtClean="0"/>
              <a:t>danach keine Abrufberechtigung mehr</a:t>
            </a:r>
            <a:r>
              <a:rPr lang="de-DE" sz="2400" dirty="0" smtClean="0"/>
              <a:t> </a:t>
            </a:r>
          </a:p>
        </p:txBody>
      </p:sp>
      <p:grpSp>
        <p:nvGrpSpPr>
          <p:cNvPr id="21" name="Gruppieren 20"/>
          <p:cNvGrpSpPr/>
          <p:nvPr/>
        </p:nvGrpSpPr>
        <p:grpSpPr>
          <a:xfrm>
            <a:off x="7125650" y="1567978"/>
            <a:ext cx="1442794" cy="1500982"/>
            <a:chOff x="7236296" y="1304764"/>
            <a:chExt cx="1442794" cy="1500982"/>
          </a:xfrm>
        </p:grpSpPr>
        <p:sp>
          <p:nvSpPr>
            <p:cNvPr id="22" name=" 3"/>
            <p:cNvSpPr/>
            <p:nvPr/>
          </p:nvSpPr>
          <p:spPr>
            <a:xfrm>
              <a:off x="7236296" y="1304764"/>
              <a:ext cx="1442794" cy="1500982"/>
            </a:xfrm>
            <a:prstGeom prst="gear9">
              <a:avLst/>
            </a:prstGeom>
            <a:solidFill>
              <a:schemeClr val="accent1"/>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3" name="Rechteck 22"/>
            <p:cNvSpPr>
              <a:spLocks noChangeAspect="1" noChangeArrowheads="1"/>
            </p:cNvSpPr>
            <p:nvPr/>
          </p:nvSpPr>
          <p:spPr bwMode="auto">
            <a:xfrm>
              <a:off x="7312080" y="1736812"/>
              <a:ext cx="136701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de-DE" sz="1600" u="none" dirty="0">
                  <a:solidFill>
                    <a:srgbClr val="000000"/>
                  </a:solidFill>
                  <a:latin typeface="Arial-BoldMT"/>
                </a:rPr>
                <a:t>ELStAM-Datenbank</a:t>
              </a:r>
            </a:p>
          </p:txBody>
        </p:sp>
      </p:grpSp>
      <p:grpSp>
        <p:nvGrpSpPr>
          <p:cNvPr id="24" name="Gruppieren 23"/>
          <p:cNvGrpSpPr/>
          <p:nvPr/>
        </p:nvGrpSpPr>
        <p:grpSpPr>
          <a:xfrm>
            <a:off x="716938" y="1556313"/>
            <a:ext cx="1242756" cy="1332627"/>
            <a:chOff x="827584" y="1210791"/>
            <a:chExt cx="1242756" cy="1332627"/>
          </a:xfrm>
        </p:grpSpPr>
        <p:sp>
          <p:nvSpPr>
            <p:cNvPr id="25" name="Text Box 24"/>
            <p:cNvSpPr txBox="1">
              <a:spLocks noChangeArrowheads="1"/>
            </p:cNvSpPr>
            <p:nvPr/>
          </p:nvSpPr>
          <p:spPr bwMode="auto">
            <a:xfrm>
              <a:off x="837265" y="2204864"/>
              <a:ext cx="1233075" cy="338554"/>
            </a:xfrm>
            <a:prstGeom prst="rect">
              <a:avLst/>
            </a:prstGeom>
            <a:solidFill>
              <a:srgbClr val="FFFFFF"/>
            </a:solidFill>
            <a:ln w="9525">
              <a:solidFill>
                <a:srgbClr val="000000"/>
              </a:solidFill>
              <a:miter lim="800000"/>
              <a:headEnd/>
              <a:tailEnd/>
            </a:ln>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r>
                <a:rPr lang="de-DE" sz="1600" u="none" dirty="0" smtClean="0"/>
                <a:t>Arbeitgeber</a:t>
              </a:r>
            </a:p>
          </p:txBody>
        </p:sp>
        <p:pic>
          <p:nvPicPr>
            <p:cNvPr id="26" name="Picture 23" descr="C:\Users\roland\AppData\Local\Microsoft\Windows\Temporary Internet Files\Content.IE5\S82D69K5\MCj0433941000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1210791"/>
              <a:ext cx="1076033" cy="1091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ruppieren 26"/>
          <p:cNvGrpSpPr/>
          <p:nvPr/>
        </p:nvGrpSpPr>
        <p:grpSpPr>
          <a:xfrm>
            <a:off x="2145254" y="1808820"/>
            <a:ext cx="4552278" cy="369332"/>
            <a:chOff x="2255900" y="1520788"/>
            <a:chExt cx="4552278" cy="369332"/>
          </a:xfrm>
        </p:grpSpPr>
        <p:cxnSp>
          <p:nvCxnSpPr>
            <p:cNvPr id="29" name="Gerade Verbindung mit Pfeil 28"/>
            <p:cNvCxnSpPr/>
            <p:nvPr/>
          </p:nvCxnSpPr>
          <p:spPr bwMode="auto">
            <a:xfrm>
              <a:off x="2255900" y="1700808"/>
              <a:ext cx="4552278" cy="0"/>
            </a:xfrm>
            <a:prstGeom prst="straightConnector1">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sp>
          <p:nvSpPr>
            <p:cNvPr id="39" name="Text Box 30"/>
            <p:cNvSpPr txBox="1">
              <a:spLocks noChangeArrowheads="1"/>
            </p:cNvSpPr>
            <p:nvPr/>
          </p:nvSpPr>
          <p:spPr bwMode="auto">
            <a:xfrm>
              <a:off x="2699792" y="1520788"/>
              <a:ext cx="1870075" cy="369332"/>
            </a:xfrm>
            <a:prstGeom prst="rect">
              <a:avLst/>
            </a:prstGeom>
            <a:solidFill>
              <a:schemeClr val="bg1"/>
            </a:solidFill>
            <a:ln w="25400" algn="ctr">
              <a:solidFill>
                <a:schemeClr val="tx1"/>
              </a:solidFill>
              <a:miter lim="800000"/>
              <a:headEnd/>
              <a:tailEnd/>
            </a:ln>
            <a:effectLst/>
          </p:spPr>
          <p:txBody>
            <a:bodyPr anchor="ctr" anchorCtr="1">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u="none" dirty="0" smtClean="0"/>
                <a:t>Abmeldung AN</a:t>
              </a:r>
              <a:endParaRPr lang="de-DE" u="none" dirty="0"/>
            </a:p>
          </p:txBody>
        </p:sp>
      </p:grpSp>
      <p:grpSp>
        <p:nvGrpSpPr>
          <p:cNvPr id="40" name="Gruppieren 39"/>
          <p:cNvGrpSpPr/>
          <p:nvPr/>
        </p:nvGrpSpPr>
        <p:grpSpPr>
          <a:xfrm>
            <a:off x="2145254" y="2245834"/>
            <a:ext cx="4552278" cy="647567"/>
            <a:chOff x="2566086" y="1982620"/>
            <a:chExt cx="4242092" cy="647567"/>
          </a:xfrm>
        </p:grpSpPr>
        <p:cxnSp>
          <p:nvCxnSpPr>
            <p:cNvPr id="43" name="Gerade Verbindung mit Pfeil 42"/>
            <p:cNvCxnSpPr/>
            <p:nvPr/>
          </p:nvCxnSpPr>
          <p:spPr bwMode="auto">
            <a:xfrm flipH="1">
              <a:off x="2566086" y="2276872"/>
              <a:ext cx="4242092" cy="0"/>
            </a:xfrm>
            <a:prstGeom prst="straightConnector1">
              <a:avLst/>
            </a:prstGeom>
            <a:ln>
              <a:headEnd type="none" w="med" len="med"/>
              <a:tailEnd type="arrow"/>
            </a:ln>
          </p:spPr>
          <p:style>
            <a:lnRef idx="3">
              <a:schemeClr val="accent4"/>
            </a:lnRef>
            <a:fillRef idx="0">
              <a:schemeClr val="accent4"/>
            </a:fillRef>
            <a:effectRef idx="2">
              <a:schemeClr val="accent4"/>
            </a:effectRef>
            <a:fontRef idx="minor">
              <a:schemeClr val="tx1"/>
            </a:fontRef>
          </p:style>
        </p:cxnSp>
        <p:sp>
          <p:nvSpPr>
            <p:cNvPr id="44" name="Form"/>
            <p:cNvSpPr>
              <a:spLocks noEditPoints="1" noChangeArrowheads="1"/>
            </p:cNvSpPr>
            <p:nvPr/>
          </p:nvSpPr>
          <p:spPr bwMode="auto">
            <a:xfrm>
              <a:off x="3671900" y="1982620"/>
              <a:ext cx="686153" cy="647567"/>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10800 h 21600"/>
                <a:gd name="T14" fmla="*/ 4740 w 21600"/>
                <a:gd name="T15" fmla="*/ 1309 h 21600"/>
                <a:gd name="T16" fmla="*/ 19410 w 21600"/>
                <a:gd name="T17" fmla="*/ 16331 h 21600"/>
              </a:gdLst>
              <a:ahLst/>
              <a:cxnLst>
                <a:cxn ang="0">
                  <a:pos x="T0" y="T1"/>
                </a:cxn>
                <a:cxn ang="0">
                  <a:pos x="T2" y="T3"/>
                </a:cxn>
                <a:cxn ang="0">
                  <a:pos x="T4" y="T5"/>
                </a:cxn>
                <a:cxn ang="0">
                  <a:pos x="T6" y="T7"/>
                </a:cxn>
                <a:cxn ang="0">
                  <a:pos x="T8" y="T9"/>
                </a:cxn>
                <a:cxn ang="0">
                  <a:pos x="T10" y="T11"/>
                </a:cxn>
                <a:cxn ang="0">
                  <a:pos x="T12" y="T13"/>
                </a:cxn>
              </a:cxnLst>
              <a:rect l="T14" t="T15" r="T16" b="T17"/>
              <a:pathLst>
                <a:path w="21600" h="21600" extrusionOk="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extrusionOk="0">
                  <a:moveTo>
                    <a:pt x="85" y="17509"/>
                  </a:moveTo>
                  <a:lnTo>
                    <a:pt x="5187" y="17509"/>
                  </a:lnTo>
                  <a:lnTo>
                    <a:pt x="5187" y="21632"/>
                  </a:lnTo>
                  <a:lnTo>
                    <a:pt x="85" y="17509"/>
                  </a:lnTo>
                  <a:close/>
                </a:path>
                <a:path w="21600" h="21600" extrusionOk="0">
                  <a:moveTo>
                    <a:pt x="12840" y="18507"/>
                  </a:moveTo>
                  <a:lnTo>
                    <a:pt x="16051" y="18507"/>
                  </a:lnTo>
                  <a:lnTo>
                    <a:pt x="16051" y="19260"/>
                  </a:lnTo>
                  <a:lnTo>
                    <a:pt x="12840" y="19260"/>
                  </a:lnTo>
                  <a:lnTo>
                    <a:pt x="12840" y="18507"/>
                  </a:lnTo>
                  <a:close/>
                </a:path>
                <a:path w="21600" h="21600" extrusionOk="0">
                  <a:moveTo>
                    <a:pt x="16731" y="18507"/>
                  </a:moveTo>
                  <a:lnTo>
                    <a:pt x="19941" y="18507"/>
                  </a:lnTo>
                  <a:lnTo>
                    <a:pt x="19941" y="19260"/>
                  </a:lnTo>
                  <a:lnTo>
                    <a:pt x="16731" y="19260"/>
                  </a:lnTo>
                  <a:lnTo>
                    <a:pt x="16731" y="18507"/>
                  </a:lnTo>
                  <a:close/>
                </a:path>
                <a:path w="21600" h="21600" extrusionOk="0">
                  <a:moveTo>
                    <a:pt x="1913" y="1194"/>
                  </a:moveTo>
                  <a:lnTo>
                    <a:pt x="3699" y="1194"/>
                  </a:lnTo>
                  <a:lnTo>
                    <a:pt x="2678" y="1832"/>
                  </a:lnTo>
                  <a:lnTo>
                    <a:pt x="2296" y="1538"/>
                  </a:lnTo>
                  <a:lnTo>
                    <a:pt x="2125" y="1636"/>
                  </a:lnTo>
                  <a:lnTo>
                    <a:pt x="2700" y="2078"/>
                  </a:lnTo>
                  <a:lnTo>
                    <a:pt x="3699" y="1440"/>
                  </a:lnTo>
                  <a:lnTo>
                    <a:pt x="3699" y="2176"/>
                  </a:lnTo>
                  <a:lnTo>
                    <a:pt x="1913" y="2176"/>
                  </a:lnTo>
                  <a:lnTo>
                    <a:pt x="1913" y="1194"/>
                  </a:lnTo>
                  <a:close/>
                </a:path>
                <a:path w="21600" h="21600" extrusionOk="0">
                  <a:moveTo>
                    <a:pt x="1913" y="2765"/>
                  </a:moveTo>
                  <a:lnTo>
                    <a:pt x="3699" y="2765"/>
                  </a:lnTo>
                  <a:lnTo>
                    <a:pt x="2678" y="3403"/>
                  </a:lnTo>
                  <a:lnTo>
                    <a:pt x="2296" y="3109"/>
                  </a:lnTo>
                  <a:lnTo>
                    <a:pt x="2125" y="3207"/>
                  </a:lnTo>
                  <a:lnTo>
                    <a:pt x="2700" y="3649"/>
                  </a:lnTo>
                  <a:lnTo>
                    <a:pt x="3699" y="3010"/>
                  </a:lnTo>
                  <a:lnTo>
                    <a:pt x="3699" y="3747"/>
                  </a:lnTo>
                  <a:lnTo>
                    <a:pt x="1913" y="3747"/>
                  </a:lnTo>
                  <a:lnTo>
                    <a:pt x="1913" y="2765"/>
                  </a:lnTo>
                  <a:close/>
                </a:path>
                <a:path w="21600" h="21600" extrusionOk="0">
                  <a:moveTo>
                    <a:pt x="1913" y="4336"/>
                  </a:moveTo>
                  <a:lnTo>
                    <a:pt x="3699" y="4336"/>
                  </a:lnTo>
                  <a:lnTo>
                    <a:pt x="2678" y="4974"/>
                  </a:lnTo>
                  <a:lnTo>
                    <a:pt x="2296" y="4680"/>
                  </a:lnTo>
                  <a:lnTo>
                    <a:pt x="2125" y="4778"/>
                  </a:lnTo>
                  <a:lnTo>
                    <a:pt x="2700" y="5220"/>
                  </a:lnTo>
                  <a:lnTo>
                    <a:pt x="3699" y="4581"/>
                  </a:lnTo>
                  <a:lnTo>
                    <a:pt x="3699" y="5318"/>
                  </a:lnTo>
                  <a:lnTo>
                    <a:pt x="1913" y="5318"/>
                  </a:lnTo>
                  <a:lnTo>
                    <a:pt x="1913" y="4336"/>
                  </a:lnTo>
                  <a:close/>
                </a:path>
                <a:path w="21600" h="21600" extrusionOk="0">
                  <a:moveTo>
                    <a:pt x="1913" y="5907"/>
                  </a:moveTo>
                  <a:lnTo>
                    <a:pt x="3699" y="5907"/>
                  </a:lnTo>
                  <a:lnTo>
                    <a:pt x="2678" y="6545"/>
                  </a:lnTo>
                  <a:lnTo>
                    <a:pt x="2296" y="6250"/>
                  </a:lnTo>
                  <a:lnTo>
                    <a:pt x="2125" y="6349"/>
                  </a:lnTo>
                  <a:lnTo>
                    <a:pt x="2700" y="6790"/>
                  </a:lnTo>
                  <a:lnTo>
                    <a:pt x="3699" y="6152"/>
                  </a:lnTo>
                  <a:lnTo>
                    <a:pt x="3699" y="6889"/>
                  </a:lnTo>
                  <a:lnTo>
                    <a:pt x="1913" y="6889"/>
                  </a:lnTo>
                  <a:lnTo>
                    <a:pt x="1913" y="5907"/>
                  </a:lnTo>
                  <a:close/>
                </a:path>
                <a:path w="21600" h="21600" extrusionOk="0">
                  <a:moveTo>
                    <a:pt x="1913" y="7478"/>
                  </a:moveTo>
                  <a:lnTo>
                    <a:pt x="3699" y="7478"/>
                  </a:lnTo>
                  <a:lnTo>
                    <a:pt x="2678" y="8116"/>
                  </a:lnTo>
                  <a:lnTo>
                    <a:pt x="2296" y="7821"/>
                  </a:lnTo>
                  <a:lnTo>
                    <a:pt x="2125" y="7919"/>
                  </a:lnTo>
                  <a:lnTo>
                    <a:pt x="2700" y="8361"/>
                  </a:lnTo>
                  <a:lnTo>
                    <a:pt x="3699" y="7723"/>
                  </a:lnTo>
                  <a:lnTo>
                    <a:pt x="3699" y="8460"/>
                  </a:lnTo>
                  <a:lnTo>
                    <a:pt x="1913" y="8460"/>
                  </a:lnTo>
                  <a:lnTo>
                    <a:pt x="1913" y="7478"/>
                  </a:lnTo>
                  <a:close/>
                </a:path>
                <a:path w="21600" h="21600" extrusionOk="0">
                  <a:moveTo>
                    <a:pt x="1913" y="9049"/>
                  </a:moveTo>
                  <a:lnTo>
                    <a:pt x="3699" y="9049"/>
                  </a:lnTo>
                  <a:lnTo>
                    <a:pt x="2678" y="9687"/>
                  </a:lnTo>
                  <a:lnTo>
                    <a:pt x="2296" y="9392"/>
                  </a:lnTo>
                  <a:lnTo>
                    <a:pt x="2125" y="9490"/>
                  </a:lnTo>
                  <a:lnTo>
                    <a:pt x="2700" y="9932"/>
                  </a:lnTo>
                  <a:lnTo>
                    <a:pt x="3699" y="9294"/>
                  </a:lnTo>
                  <a:lnTo>
                    <a:pt x="3699" y="10030"/>
                  </a:lnTo>
                  <a:lnTo>
                    <a:pt x="1913" y="10030"/>
                  </a:lnTo>
                  <a:lnTo>
                    <a:pt x="1913" y="9049"/>
                  </a:lnTo>
                  <a:close/>
                </a:path>
                <a:path w="21600" h="21600" extrusionOk="0">
                  <a:moveTo>
                    <a:pt x="1913" y="10620"/>
                  </a:moveTo>
                  <a:lnTo>
                    <a:pt x="3699" y="10620"/>
                  </a:lnTo>
                  <a:lnTo>
                    <a:pt x="2678" y="11258"/>
                  </a:lnTo>
                  <a:lnTo>
                    <a:pt x="2296" y="10963"/>
                  </a:lnTo>
                  <a:lnTo>
                    <a:pt x="2125" y="11061"/>
                  </a:lnTo>
                  <a:lnTo>
                    <a:pt x="2700" y="11503"/>
                  </a:lnTo>
                  <a:lnTo>
                    <a:pt x="3699" y="10865"/>
                  </a:lnTo>
                  <a:lnTo>
                    <a:pt x="3699" y="11601"/>
                  </a:lnTo>
                  <a:lnTo>
                    <a:pt x="1913" y="11601"/>
                  </a:lnTo>
                  <a:lnTo>
                    <a:pt x="1913" y="10620"/>
                  </a:lnTo>
                  <a:close/>
                </a:path>
                <a:path w="21600" h="21600" extrusionOk="0">
                  <a:moveTo>
                    <a:pt x="1913" y="12190"/>
                  </a:moveTo>
                  <a:lnTo>
                    <a:pt x="3699" y="12190"/>
                  </a:lnTo>
                  <a:lnTo>
                    <a:pt x="2678" y="12829"/>
                  </a:lnTo>
                  <a:lnTo>
                    <a:pt x="2296" y="12534"/>
                  </a:lnTo>
                  <a:lnTo>
                    <a:pt x="2125" y="12632"/>
                  </a:lnTo>
                  <a:lnTo>
                    <a:pt x="2700" y="13074"/>
                  </a:lnTo>
                  <a:lnTo>
                    <a:pt x="3699" y="12436"/>
                  </a:lnTo>
                  <a:lnTo>
                    <a:pt x="3699" y="13172"/>
                  </a:lnTo>
                  <a:lnTo>
                    <a:pt x="1913" y="13172"/>
                  </a:lnTo>
                  <a:lnTo>
                    <a:pt x="1913" y="12190"/>
                  </a:lnTo>
                  <a:close/>
                </a:path>
                <a:path w="21600" h="21600" extrusionOk="0">
                  <a:moveTo>
                    <a:pt x="1913" y="13761"/>
                  </a:moveTo>
                  <a:lnTo>
                    <a:pt x="3699" y="13761"/>
                  </a:lnTo>
                  <a:lnTo>
                    <a:pt x="2678" y="14400"/>
                  </a:lnTo>
                  <a:lnTo>
                    <a:pt x="2296" y="14105"/>
                  </a:lnTo>
                  <a:lnTo>
                    <a:pt x="2125" y="14203"/>
                  </a:lnTo>
                  <a:lnTo>
                    <a:pt x="2700" y="14645"/>
                  </a:lnTo>
                  <a:lnTo>
                    <a:pt x="3699" y="14007"/>
                  </a:lnTo>
                  <a:lnTo>
                    <a:pt x="3699" y="14743"/>
                  </a:lnTo>
                  <a:lnTo>
                    <a:pt x="1913" y="14743"/>
                  </a:lnTo>
                  <a:lnTo>
                    <a:pt x="1913" y="13761"/>
                  </a:lnTo>
                  <a:close/>
                </a:path>
                <a:path w="21600" h="21600" extrusionOk="0">
                  <a:moveTo>
                    <a:pt x="1913" y="15332"/>
                  </a:moveTo>
                  <a:lnTo>
                    <a:pt x="3699" y="15332"/>
                  </a:lnTo>
                  <a:lnTo>
                    <a:pt x="2678" y="15970"/>
                  </a:lnTo>
                  <a:lnTo>
                    <a:pt x="2296" y="15676"/>
                  </a:lnTo>
                  <a:lnTo>
                    <a:pt x="2125" y="15774"/>
                  </a:lnTo>
                  <a:lnTo>
                    <a:pt x="2700" y="16216"/>
                  </a:lnTo>
                  <a:lnTo>
                    <a:pt x="3699" y="15578"/>
                  </a:lnTo>
                  <a:lnTo>
                    <a:pt x="3699" y="16314"/>
                  </a:lnTo>
                  <a:lnTo>
                    <a:pt x="1913" y="16314"/>
                  </a:lnTo>
                  <a:lnTo>
                    <a:pt x="1913" y="15332"/>
                  </a:lnTo>
                  <a:close/>
                </a:path>
              </a:pathLst>
            </a:custGeom>
            <a:gradFill>
              <a:gsLst>
                <a:gs pos="0">
                  <a:srgbClr val="FFFF99"/>
                </a:gs>
                <a:gs pos="100000">
                  <a:srgbClr val="FFFFCC"/>
                </a:gs>
              </a:gsLst>
              <a:lin ang="5400000" scaled="1"/>
            </a:gra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de-DE" dirty="0"/>
            </a:p>
          </p:txBody>
        </p:sp>
        <p:sp>
          <p:nvSpPr>
            <p:cNvPr id="45" name="Text Box 30"/>
            <p:cNvSpPr txBox="1">
              <a:spLocks noChangeArrowheads="1"/>
            </p:cNvSpPr>
            <p:nvPr/>
          </p:nvSpPr>
          <p:spPr bwMode="auto">
            <a:xfrm>
              <a:off x="4535996" y="2132856"/>
              <a:ext cx="1870075" cy="369332"/>
            </a:xfrm>
            <a:prstGeom prst="rect">
              <a:avLst/>
            </a:prstGeom>
            <a:solidFill>
              <a:schemeClr val="bg1"/>
            </a:solidFill>
            <a:ln w="25400" algn="ctr">
              <a:solidFill>
                <a:schemeClr val="tx1"/>
              </a:solidFill>
              <a:miter lim="800000"/>
              <a:headEnd/>
              <a:tailEnd/>
            </a:ln>
            <a:effectLst/>
          </p:spPr>
          <p:txBody>
            <a:bodyPr anchor="ctr" anchorCtr="1">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u="none" dirty="0"/>
                <a:t>zeitversetzt</a:t>
              </a:r>
            </a:p>
          </p:txBody>
        </p:sp>
      </p:grpSp>
    </p:spTree>
    <p:extLst>
      <p:ext uri="{BB962C8B-B14F-4D97-AF65-F5344CB8AC3E}">
        <p14:creationId xmlns:p14="http://schemas.microsoft.com/office/powerpoint/2010/main" val="12666353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3"/>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a:solidFill>
                  <a:srgbClr val="003399"/>
                </a:solidFill>
              </a:rPr>
              <a:t>Inhalte</a:t>
            </a:r>
            <a:endParaRPr lang="de-DE" sz="2600" b="1" u="none" dirty="0">
              <a:solidFill>
                <a:srgbClr val="003399"/>
              </a:solidFill>
            </a:endParaRPr>
          </a:p>
        </p:txBody>
      </p:sp>
      <p:sp>
        <p:nvSpPr>
          <p:cNvPr id="3075" name="Line 14"/>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grpSp>
        <p:nvGrpSpPr>
          <p:cNvPr id="12" name="Group 16"/>
          <p:cNvGrpSpPr>
            <a:grpSpLocks/>
          </p:cNvGrpSpPr>
          <p:nvPr/>
        </p:nvGrpSpPr>
        <p:grpSpPr bwMode="auto">
          <a:xfrm>
            <a:off x="359035" y="2272357"/>
            <a:ext cx="8353425" cy="461963"/>
            <a:chOff x="204" y="777"/>
            <a:chExt cx="5262" cy="291"/>
          </a:xfrm>
        </p:grpSpPr>
        <p:sp>
          <p:nvSpPr>
            <p:cNvPr id="245777" name="Rectangle 17"/>
            <p:cNvSpPr>
              <a:spLocks noChangeArrowheads="1"/>
            </p:cNvSpPr>
            <p:nvPr/>
          </p:nvSpPr>
          <p:spPr bwMode="auto">
            <a:xfrm>
              <a:off x="204" y="777"/>
              <a:ext cx="418" cy="291"/>
            </a:xfrm>
            <a:prstGeom prst="rect">
              <a:avLst/>
            </a:prstGeom>
            <a:solidFill>
              <a:schemeClr val="bg1">
                <a:lumMod val="85000"/>
              </a:schemeClr>
            </a:soli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smtClean="0">
                  <a:ea typeface="Arial Unicode MS" pitchFamily="34" charset="-128"/>
                  <a:cs typeface="Arial Unicode MS" pitchFamily="34" charset="-128"/>
                </a:rPr>
                <a:t>1</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539663" name="Text Box 15"/>
            <p:cNvSpPr txBox="1">
              <a:spLocks noChangeArrowheads="1"/>
            </p:cNvSpPr>
            <p:nvPr/>
          </p:nvSpPr>
          <p:spPr bwMode="auto">
            <a:xfrm>
              <a:off x="839" y="779"/>
              <a:ext cx="4627" cy="288"/>
            </a:xfrm>
            <a:prstGeom prst="rect">
              <a:avLst/>
            </a:prstGeom>
            <a:solidFill>
              <a:schemeClr val="bg1">
                <a:lumMod val="85000"/>
              </a:schemeClr>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p>
              <a:pPr>
                <a:defRPr/>
              </a:pPr>
              <a:r>
                <a:rPr lang="de-DE" sz="2400" b="1" u="none" dirty="0" smtClean="0">
                  <a:latin typeface="Arial" charset="0"/>
                </a:rPr>
                <a:t>Das ELStAM-Verfahren</a:t>
              </a:r>
              <a:endParaRPr lang="de-DE" sz="2400" b="1" u="none" dirty="0">
                <a:latin typeface="Arial" charset="0"/>
              </a:endParaRPr>
            </a:p>
          </p:txBody>
        </p:sp>
      </p:grpSp>
      <p:sp>
        <p:nvSpPr>
          <p:cNvPr id="4" name="Rectangle 17"/>
          <p:cNvSpPr>
            <a:spLocks noChangeArrowheads="1"/>
          </p:cNvSpPr>
          <p:nvPr/>
        </p:nvSpPr>
        <p:spPr bwMode="auto">
          <a:xfrm>
            <a:off x="359034" y="4051920"/>
            <a:ext cx="663575" cy="457200"/>
          </a:xfrm>
          <a:prstGeom prst="rect">
            <a:avLst/>
          </a:prstGeom>
          <a:solidFill>
            <a:schemeClr val="bg1">
              <a:lumMod val="85000"/>
            </a:schemeClr>
          </a:soli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a:ea typeface="Arial Unicode MS" pitchFamily="34" charset="-128"/>
                <a:cs typeface="Arial Unicode MS" pitchFamily="34" charset="-128"/>
              </a:rPr>
              <a:t>3</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5" name="Text Box 15"/>
          <p:cNvSpPr txBox="1">
            <a:spLocks noChangeArrowheads="1"/>
          </p:cNvSpPr>
          <p:nvPr/>
        </p:nvSpPr>
        <p:spPr bwMode="auto">
          <a:xfrm>
            <a:off x="1367097" y="4051920"/>
            <a:ext cx="7345363" cy="457200"/>
          </a:xfrm>
          <a:prstGeom prst="rect">
            <a:avLst/>
          </a:prstGeom>
          <a:solidFill>
            <a:schemeClr val="bg1">
              <a:lumMod val="85000"/>
            </a:schemeClr>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p>
            <a:pPr>
              <a:defRPr/>
            </a:pPr>
            <a:r>
              <a:rPr lang="de-DE" sz="2400" b="1" dirty="0"/>
              <a:t>Informationsquellen und Musteranschreiben</a:t>
            </a:r>
          </a:p>
        </p:txBody>
      </p:sp>
      <p:grpSp>
        <p:nvGrpSpPr>
          <p:cNvPr id="20" name="Gruppieren 19"/>
          <p:cNvGrpSpPr/>
          <p:nvPr/>
        </p:nvGrpSpPr>
        <p:grpSpPr>
          <a:xfrm>
            <a:off x="359034" y="3187650"/>
            <a:ext cx="8353426" cy="461963"/>
            <a:chOff x="323031" y="3259835"/>
            <a:chExt cx="8353426" cy="461963"/>
          </a:xfrm>
        </p:grpSpPr>
        <p:sp>
          <p:nvSpPr>
            <p:cNvPr id="22" name="Rectangle 17"/>
            <p:cNvSpPr>
              <a:spLocks noChangeArrowheads="1"/>
            </p:cNvSpPr>
            <p:nvPr/>
          </p:nvSpPr>
          <p:spPr bwMode="auto">
            <a:xfrm>
              <a:off x="323031" y="3259835"/>
              <a:ext cx="663575" cy="457200"/>
            </a:xfrm>
            <a:prstGeom prst="rect">
              <a:avLst/>
            </a:prstGeom>
            <a:gradFill>
              <a:gsLst>
                <a:gs pos="0">
                  <a:srgbClr val="FFFF99"/>
                </a:gs>
                <a:gs pos="100000">
                  <a:srgbClr val="FFFFCC"/>
                </a:gs>
              </a:gsLst>
              <a:lin ang="5400000" scaled="1"/>
            </a:gra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a:ea typeface="Arial Unicode MS" pitchFamily="34" charset="-128"/>
                  <a:cs typeface="Arial Unicode MS" pitchFamily="34" charset="-128"/>
                </a:rPr>
                <a:t>2</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23" name="Text Box 15"/>
            <p:cNvSpPr txBox="1">
              <a:spLocks noChangeArrowheads="1"/>
            </p:cNvSpPr>
            <p:nvPr/>
          </p:nvSpPr>
          <p:spPr bwMode="auto">
            <a:xfrm>
              <a:off x="1331094" y="3259835"/>
              <a:ext cx="7345363" cy="461963"/>
            </a:xfrm>
            <a:prstGeom prst="rect">
              <a:avLst/>
            </a:prstGeom>
            <a:solidFill>
              <a:schemeClr val="bg1"/>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defPPr>
                <a:defRPr lang="de-DE"/>
              </a:defPPr>
              <a:lvl1pPr>
                <a:defRPr sz="2400" b="1"/>
              </a:lvl1pPr>
            </a:lstStyle>
            <a:p>
              <a:r>
                <a:rPr lang="de-DE" dirty="0"/>
                <a:t>Einstieg in das </a:t>
              </a:r>
              <a:r>
                <a:rPr lang="de-DE" dirty="0" err="1"/>
                <a:t>ELStAM</a:t>
              </a:r>
              <a:r>
                <a:rPr lang="de-DE" dirty="0"/>
                <a:t>-Verfahren </a:t>
              </a:r>
            </a:p>
          </p:txBody>
        </p:sp>
      </p:grpSp>
    </p:spTree>
    <p:extLst>
      <p:ext uri="{BB962C8B-B14F-4D97-AF65-F5344CB8AC3E}">
        <p14:creationId xmlns:p14="http://schemas.microsoft.com/office/powerpoint/2010/main" val="2278110677"/>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9"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grpSp>
        <p:nvGrpSpPr>
          <p:cNvPr id="3" name="Gruppieren 2"/>
          <p:cNvGrpSpPr/>
          <p:nvPr/>
        </p:nvGrpSpPr>
        <p:grpSpPr>
          <a:xfrm>
            <a:off x="2987824" y="1592796"/>
            <a:ext cx="3384376" cy="2988332"/>
            <a:chOff x="2987824" y="1101765"/>
            <a:chExt cx="3384376" cy="2988332"/>
          </a:xfrm>
        </p:grpSpPr>
        <p:sp>
          <p:nvSpPr>
            <p:cNvPr id="290828" name="Line 19"/>
            <p:cNvSpPr>
              <a:spLocks noChangeShapeType="1"/>
            </p:cNvSpPr>
            <p:nvPr/>
          </p:nvSpPr>
          <p:spPr bwMode="auto">
            <a:xfrm>
              <a:off x="4680298" y="1902656"/>
              <a:ext cx="16369" cy="2187441"/>
            </a:xfrm>
            <a:prstGeom prst="line">
              <a:avLst/>
            </a:prstGeom>
            <a:noFill/>
            <a:ln w="381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572436" name="Text Box 20"/>
            <p:cNvSpPr txBox="1">
              <a:spLocks noChangeArrowheads="1"/>
            </p:cNvSpPr>
            <p:nvPr/>
          </p:nvSpPr>
          <p:spPr bwMode="auto">
            <a:xfrm>
              <a:off x="2987824" y="1101765"/>
              <a:ext cx="3384376" cy="1107996"/>
            </a:xfrm>
            <a:prstGeom prst="rect">
              <a:avLst/>
            </a:prstGeom>
            <a:solidFill>
              <a:schemeClr val="bg1"/>
            </a:solidFill>
            <a:ln w="25400" algn="ctr">
              <a:noFill/>
              <a:miter lim="800000"/>
              <a:headEnd/>
              <a:tailEnd/>
            </a:ln>
            <a:effectLst>
              <a:outerShdw dist="89803" dir="18900000" algn="ctr" rotWithShape="0">
                <a:srgbClr val="4D4D4D">
                  <a:alpha val="50000"/>
                </a:srgbClr>
              </a:outerShdw>
            </a:effectLst>
          </p:spPr>
          <p:txBody>
            <a:bodyPr wrap="square" anchor="ctr" anchorCtr="1">
              <a:spAutoFit/>
            </a:bodyPr>
            <a:lstStyle/>
            <a:p>
              <a:pPr algn="ctr">
                <a:defRPr/>
              </a:pPr>
              <a:r>
                <a:rPr lang="de-DE" sz="2200" b="1" u="none" dirty="0" smtClean="0">
                  <a:solidFill>
                    <a:schemeClr val="tx2"/>
                  </a:solidFill>
                </a:rPr>
                <a:t>Beispiel:</a:t>
              </a:r>
            </a:p>
            <a:p>
              <a:pPr algn="ctr">
                <a:defRPr/>
              </a:pPr>
              <a:r>
                <a:rPr lang="de-DE" sz="2200" b="1" u="none" dirty="0" smtClean="0"/>
                <a:t>Juni 2013 </a:t>
              </a:r>
              <a:r>
                <a:rPr lang="de-DE" sz="2200" b="1" dirty="0" smtClean="0"/>
                <a:t>Einstieg ins ELStAM-Verfahren</a:t>
              </a:r>
              <a:endParaRPr lang="de-DE" sz="2200" b="1" u="none" dirty="0"/>
            </a:p>
          </p:txBody>
        </p:sp>
      </p:grpSp>
      <p:grpSp>
        <p:nvGrpSpPr>
          <p:cNvPr id="8" name="Group 26"/>
          <p:cNvGrpSpPr>
            <a:grpSpLocks/>
          </p:cNvGrpSpPr>
          <p:nvPr/>
        </p:nvGrpSpPr>
        <p:grpSpPr bwMode="auto">
          <a:xfrm>
            <a:off x="107950" y="4419960"/>
            <a:ext cx="8869363" cy="688975"/>
            <a:chOff x="68" y="2237"/>
            <a:chExt cx="5587" cy="434"/>
          </a:xfrm>
        </p:grpSpPr>
        <p:sp>
          <p:nvSpPr>
            <p:cNvPr id="290841" name="AutoShape 4"/>
            <p:cNvSpPr>
              <a:spLocks noChangeArrowheads="1"/>
            </p:cNvSpPr>
            <p:nvPr/>
          </p:nvSpPr>
          <p:spPr bwMode="auto">
            <a:xfrm>
              <a:off x="68" y="2237"/>
              <a:ext cx="5587" cy="434"/>
            </a:xfrm>
            <a:prstGeom prst="rightArrow">
              <a:avLst>
                <a:gd name="adj1" fmla="val 47000"/>
                <a:gd name="adj2" fmla="val 138924"/>
              </a:avLst>
            </a:prstGeom>
            <a:gradFill rotWithShape="1">
              <a:gsLst>
                <a:gs pos="0">
                  <a:srgbClr val="292929"/>
                </a:gs>
                <a:gs pos="100000">
                  <a:srgbClr val="777777"/>
                </a:gs>
              </a:gsLst>
              <a:lin ang="5400000" scaled="1"/>
            </a:gradFill>
            <a:ln w="19050">
              <a:solidFill>
                <a:schemeClr val="tx1"/>
              </a:solidFill>
              <a:miter lim="800000"/>
              <a:headEnd/>
              <a:tailEnd/>
            </a:ln>
          </p:spPr>
          <p:txBody>
            <a:bodyPr wrap="none" anchor="ctr"/>
            <a:lstStyle/>
            <a:p>
              <a:endParaRPr lang="de-DE" dirty="0"/>
            </a:p>
          </p:txBody>
        </p:sp>
        <p:sp>
          <p:nvSpPr>
            <p:cNvPr id="290843" name="Text Box 6"/>
            <p:cNvSpPr txBox="1">
              <a:spLocks noChangeArrowheads="1"/>
            </p:cNvSpPr>
            <p:nvPr/>
          </p:nvSpPr>
          <p:spPr bwMode="auto">
            <a:xfrm>
              <a:off x="385" y="2308"/>
              <a:ext cx="54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r>
                <a:rPr lang="de-DE" sz="2400" b="1" u="none" dirty="0" smtClean="0">
                  <a:solidFill>
                    <a:schemeClr val="bg1"/>
                  </a:solidFill>
                </a:rPr>
                <a:t>2012</a:t>
              </a:r>
              <a:endParaRPr lang="de-DE" sz="2400" b="1" u="none" dirty="0">
                <a:solidFill>
                  <a:schemeClr val="bg1"/>
                </a:solidFill>
              </a:endParaRPr>
            </a:p>
          </p:txBody>
        </p:sp>
        <p:sp>
          <p:nvSpPr>
            <p:cNvPr id="290844" name="Text Box 7"/>
            <p:cNvSpPr txBox="1">
              <a:spLocks noChangeArrowheads="1"/>
            </p:cNvSpPr>
            <p:nvPr/>
          </p:nvSpPr>
          <p:spPr bwMode="auto">
            <a:xfrm>
              <a:off x="2671" y="2308"/>
              <a:ext cx="54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r>
                <a:rPr lang="de-DE" sz="2400" b="1" u="none" dirty="0" smtClean="0">
                  <a:solidFill>
                    <a:schemeClr val="bg1"/>
                  </a:solidFill>
                </a:rPr>
                <a:t>2013</a:t>
              </a:r>
              <a:endParaRPr lang="de-DE" sz="2400" b="1" u="none" dirty="0">
                <a:solidFill>
                  <a:schemeClr val="bg1"/>
                </a:solidFill>
              </a:endParaRPr>
            </a:p>
          </p:txBody>
        </p:sp>
        <p:sp>
          <p:nvSpPr>
            <p:cNvPr id="290845" name="Text Box 8"/>
            <p:cNvSpPr txBox="1">
              <a:spLocks noChangeArrowheads="1"/>
            </p:cNvSpPr>
            <p:nvPr/>
          </p:nvSpPr>
          <p:spPr bwMode="auto">
            <a:xfrm>
              <a:off x="4531" y="2308"/>
              <a:ext cx="54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r>
                <a:rPr lang="de-DE" sz="2400" b="1" u="none" dirty="0" smtClean="0">
                  <a:solidFill>
                    <a:schemeClr val="bg1"/>
                  </a:solidFill>
                </a:rPr>
                <a:t>2014</a:t>
              </a:r>
              <a:endParaRPr lang="de-DE" sz="2400" b="1" u="none" dirty="0">
                <a:solidFill>
                  <a:schemeClr val="bg1"/>
                </a:solidFill>
              </a:endParaRPr>
            </a:p>
          </p:txBody>
        </p:sp>
        <p:sp>
          <p:nvSpPr>
            <p:cNvPr id="290847" name="Line 10"/>
            <p:cNvSpPr>
              <a:spLocks noChangeShapeType="1"/>
            </p:cNvSpPr>
            <p:nvPr/>
          </p:nvSpPr>
          <p:spPr bwMode="auto">
            <a:xfrm>
              <a:off x="1451" y="2355"/>
              <a:ext cx="0" cy="202"/>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290848" name="Line 11"/>
            <p:cNvSpPr>
              <a:spLocks noChangeShapeType="1"/>
            </p:cNvSpPr>
            <p:nvPr/>
          </p:nvSpPr>
          <p:spPr bwMode="auto">
            <a:xfrm>
              <a:off x="4468" y="2348"/>
              <a:ext cx="0" cy="202"/>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de-DE" dirty="0"/>
            </a:p>
          </p:txBody>
        </p:sp>
      </p:grpSp>
      <p:sp>
        <p:nvSpPr>
          <p:cNvPr id="22" name="Rectangle 17"/>
          <p:cNvSpPr>
            <a:spLocks noChangeArrowheads="1"/>
          </p:cNvSpPr>
          <p:nvPr/>
        </p:nvSpPr>
        <p:spPr bwMode="auto">
          <a:xfrm>
            <a:off x="2300384" y="4945794"/>
            <a:ext cx="4792566" cy="679450"/>
          </a:xfrm>
          <a:prstGeom prst="rect">
            <a:avLst/>
          </a:prstGeom>
          <a:gradFill rotWithShape="1">
            <a:gsLst>
              <a:gs pos="0">
                <a:srgbClr val="C0C0C0"/>
              </a:gs>
              <a:gs pos="100000">
                <a:srgbClr val="EAEAEA"/>
              </a:gs>
            </a:gsLst>
            <a:lin ang="5400000" scaled="1"/>
          </a:gradFill>
          <a:ln w="25400" algn="ctr">
            <a:solidFill>
              <a:srgbClr val="4D4D4D"/>
            </a:solidFill>
            <a:miter lim="800000"/>
            <a:headEnd/>
            <a:tailEnd/>
          </a:ln>
        </p:spPr>
        <p:txBody>
          <a:bodyPr anchor="ctr" anchorCtr="1"/>
          <a:lstStyle/>
          <a:p>
            <a:pPr algn="ctr"/>
            <a:r>
              <a:rPr lang="de-DE" sz="2200" u="none" dirty="0" smtClean="0">
                <a:ea typeface="Arial Unicode MS" pitchFamily="34" charset="-128"/>
                <a:cs typeface="Arial Unicode MS" pitchFamily="34" charset="-128"/>
              </a:rPr>
              <a:t>Einführungszeitraum Verfahrenseinstieg</a:t>
            </a:r>
            <a:endParaRPr lang="de-DE" sz="2200" u="none" dirty="0">
              <a:ea typeface="Arial Unicode MS" pitchFamily="34" charset="-128"/>
              <a:cs typeface="Arial Unicode MS" pitchFamily="34" charset="-128"/>
            </a:endParaRPr>
          </a:p>
        </p:txBody>
      </p:sp>
      <p:sp>
        <p:nvSpPr>
          <p:cNvPr id="20" name="Rectangle 17"/>
          <p:cNvSpPr>
            <a:spLocks noChangeArrowheads="1"/>
          </p:cNvSpPr>
          <p:nvPr/>
        </p:nvSpPr>
        <p:spPr bwMode="auto">
          <a:xfrm>
            <a:off x="4721719" y="2941868"/>
            <a:ext cx="3270662" cy="1639260"/>
          </a:xfrm>
          <a:prstGeom prst="rect">
            <a:avLst/>
          </a:prstGeom>
          <a:gradFill rotWithShape="1">
            <a:gsLst>
              <a:gs pos="0">
                <a:srgbClr val="C0C0C0"/>
              </a:gs>
              <a:gs pos="100000">
                <a:srgbClr val="EAEAEA"/>
              </a:gs>
            </a:gsLst>
            <a:lin ang="5400000" scaled="1"/>
          </a:gradFill>
          <a:ln w="25400" algn="ctr">
            <a:solidFill>
              <a:srgbClr val="4D4D4D"/>
            </a:solidFill>
            <a:miter lim="800000"/>
            <a:headEnd/>
            <a:tailEnd/>
          </a:ln>
        </p:spPr>
        <p:txBody>
          <a:bodyPr lIns="0" anchor="ctr" anchorCtr="1"/>
          <a:lstStyle/>
          <a:p>
            <a:r>
              <a:rPr lang="de-DE" sz="2200" dirty="0" smtClean="0">
                <a:ea typeface="Arial Unicode MS" pitchFamily="34" charset="-128"/>
                <a:cs typeface="Arial Unicode MS" pitchFamily="34" charset="-128"/>
              </a:rPr>
              <a:t>Grundsatz: </a:t>
            </a:r>
          </a:p>
          <a:p>
            <a:pPr marL="180975" indent="-180975">
              <a:buFont typeface="Arial" pitchFamily="34" charset="0"/>
              <a:buChar char="•"/>
            </a:pPr>
            <a:r>
              <a:rPr lang="de-DE" sz="2200" dirty="0" smtClean="0">
                <a:ea typeface="Arial Unicode MS" pitchFamily="34" charset="-128"/>
                <a:cs typeface="Arial Unicode MS" pitchFamily="34" charset="-128"/>
              </a:rPr>
              <a:t>keine Rückkehr zum Papierverfahren </a:t>
            </a:r>
          </a:p>
          <a:p>
            <a:pPr marL="180975" indent="-180975">
              <a:buFont typeface="Arial" pitchFamily="34" charset="0"/>
              <a:buChar char="•"/>
            </a:pPr>
            <a:r>
              <a:rPr lang="de-DE" sz="2200" dirty="0" smtClean="0">
                <a:ea typeface="Arial Unicode MS" pitchFamily="34" charset="-128"/>
                <a:cs typeface="Arial Unicode MS" pitchFamily="34" charset="-128"/>
              </a:rPr>
              <a:t>abgerufene ELStAM sind anzuwenden</a:t>
            </a:r>
            <a:endParaRPr lang="de-DE" sz="2200" u="none" dirty="0">
              <a:ea typeface="Arial Unicode MS" pitchFamily="34" charset="-128"/>
              <a:cs typeface="Arial Unicode MS" pitchFamily="34" charset="-128"/>
            </a:endParaRPr>
          </a:p>
        </p:txBody>
      </p:sp>
      <p:sp>
        <p:nvSpPr>
          <p:cNvPr id="16"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17" name="Text Box 22"/>
          <p:cNvSpPr txBox="1">
            <a:spLocks noChangeArrowheads="1"/>
          </p:cNvSpPr>
          <p:nvPr/>
        </p:nvSpPr>
        <p:spPr bwMode="auto">
          <a:xfrm>
            <a:off x="241299" y="1016732"/>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Beispiel für den Verfahrenseinstieg</a:t>
            </a:r>
            <a:endParaRPr lang="de-DE" sz="2400" b="1" u="none" dirty="0"/>
          </a:p>
        </p:txBody>
      </p:sp>
      <p:sp>
        <p:nvSpPr>
          <p:cNvPr id="18" name="Rectangle 17"/>
          <p:cNvSpPr>
            <a:spLocks noChangeArrowheads="1"/>
          </p:cNvSpPr>
          <p:nvPr/>
        </p:nvSpPr>
        <p:spPr bwMode="auto">
          <a:xfrm>
            <a:off x="107504" y="2941867"/>
            <a:ext cx="4568033" cy="1639261"/>
          </a:xfrm>
          <a:prstGeom prst="rect">
            <a:avLst/>
          </a:prstGeom>
          <a:gradFill rotWithShape="1">
            <a:gsLst>
              <a:gs pos="0">
                <a:srgbClr val="C0C0C0"/>
              </a:gs>
              <a:gs pos="100000">
                <a:srgbClr val="EAEAEA"/>
              </a:gs>
            </a:gsLst>
            <a:lin ang="5400000" scaled="1"/>
          </a:gradFill>
          <a:ln w="25400" algn="ctr">
            <a:solidFill>
              <a:srgbClr val="4D4D4D"/>
            </a:solidFill>
            <a:miter lim="800000"/>
            <a:headEnd/>
            <a:tailEnd/>
          </a:ln>
        </p:spPr>
        <p:txBody>
          <a:bodyPr lIns="0" rIns="288000" anchor="ctr" anchorCtr="1"/>
          <a:lstStyle/>
          <a:p>
            <a:r>
              <a:rPr lang="de-DE" sz="2200" u="none" dirty="0" smtClean="0">
                <a:ea typeface="Arial Unicode MS" pitchFamily="34" charset="-128"/>
                <a:cs typeface="Arial Unicode MS" pitchFamily="34" charset="-128"/>
              </a:rPr>
              <a:t>Papierverfahren</a:t>
            </a:r>
          </a:p>
        </p:txBody>
      </p:sp>
    </p:spTree>
    <p:extLst>
      <p:ext uri="{BB962C8B-B14F-4D97-AF65-F5344CB8AC3E}">
        <p14:creationId xmlns:p14="http://schemas.microsoft.com/office/powerpoint/2010/main" val="2112466830"/>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620548" name="Text Box 4"/>
          <p:cNvSpPr txBox="1">
            <a:spLocks noChangeArrowheads="1"/>
          </p:cNvSpPr>
          <p:nvPr/>
        </p:nvSpPr>
        <p:spPr bwMode="auto">
          <a:xfrm>
            <a:off x="250825" y="2276872"/>
            <a:ext cx="8604250" cy="2492990"/>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anchor="ctr">
            <a:spAutoFit/>
          </a:bodyPr>
          <a:lstStyle/>
          <a:p>
            <a:pPr marL="342900" indent="-342900">
              <a:lnSpc>
                <a:spcPct val="110000"/>
              </a:lnSpc>
              <a:spcAft>
                <a:spcPct val="50000"/>
              </a:spcAft>
              <a:buFont typeface="Arial" pitchFamily="34" charset="0"/>
              <a:buChar char="•"/>
              <a:defRPr/>
            </a:pPr>
            <a:r>
              <a:rPr lang="de-DE" sz="2400" dirty="0" smtClean="0"/>
              <a:t>Papierbescheinigungen sind bis Ende 2014 aufzubewahren</a:t>
            </a:r>
          </a:p>
          <a:p>
            <a:pPr marL="342900" indent="-342900">
              <a:lnSpc>
                <a:spcPct val="110000"/>
              </a:lnSpc>
              <a:spcAft>
                <a:spcPct val="50000"/>
              </a:spcAft>
              <a:buFont typeface="Arial" pitchFamily="34" charset="0"/>
              <a:buChar char="•"/>
              <a:defRPr/>
            </a:pPr>
            <a:r>
              <a:rPr lang="de-DE" sz="2400" dirty="0" smtClean="0"/>
              <a:t>Anmeldung als Haupt-AG nur nach Vorlage LSt-Karte 2010 oder Ersatzbescheinigung (StKl I – V)</a:t>
            </a:r>
            <a:endParaRPr lang="de-DE" sz="2400" u="none" dirty="0" smtClean="0"/>
          </a:p>
          <a:p>
            <a:pPr marL="342900" indent="-342900">
              <a:lnSpc>
                <a:spcPct val="110000"/>
              </a:lnSpc>
              <a:spcAft>
                <a:spcPct val="50000"/>
              </a:spcAft>
              <a:buFont typeface="Arial" pitchFamily="34" charset="0"/>
              <a:buChar char="•"/>
              <a:defRPr/>
            </a:pPr>
            <a:r>
              <a:rPr lang="de-DE" sz="2400" u="none" dirty="0" smtClean="0"/>
              <a:t>Rückgabe der Papierbescheinigungen bei Beendigung des Beschäftigungsverhältnisses</a:t>
            </a:r>
            <a:endParaRPr lang="de-DE" sz="2400" u="none" dirty="0"/>
          </a:p>
        </p:txBody>
      </p:sp>
      <p:sp>
        <p:nvSpPr>
          <p:cNvPr id="6" name="Text Box 22"/>
          <p:cNvSpPr txBox="1">
            <a:spLocks noChangeArrowheads="1"/>
          </p:cNvSpPr>
          <p:nvPr/>
        </p:nvSpPr>
        <p:spPr bwMode="auto">
          <a:xfrm>
            <a:off x="241299" y="1000959"/>
            <a:ext cx="8613775" cy="498598"/>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Grundsätze im Einführungszeitraum</a:t>
            </a:r>
            <a:endParaRPr lang="de-DE" sz="2400" b="1" u="none" dirty="0"/>
          </a:p>
        </p:txBody>
      </p:sp>
      <p:sp>
        <p:nvSpPr>
          <p:cNvPr id="8"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Tree>
    <p:extLst>
      <p:ext uri="{BB962C8B-B14F-4D97-AF65-F5344CB8AC3E}">
        <p14:creationId xmlns:p14="http://schemas.microsoft.com/office/powerpoint/2010/main" val="1028413366"/>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6" name="Text Box 22"/>
          <p:cNvSpPr txBox="1">
            <a:spLocks noChangeArrowheads="1"/>
          </p:cNvSpPr>
          <p:nvPr/>
        </p:nvSpPr>
        <p:spPr bwMode="auto">
          <a:xfrm>
            <a:off x="241299" y="1017733"/>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Vorbereitende Maßnahmen des Arbeitgebers </a:t>
            </a:r>
            <a:r>
              <a:rPr lang="de-DE" sz="2400" b="1" u="sng" dirty="0" smtClean="0"/>
              <a:t>vor Einstieg</a:t>
            </a:r>
            <a:endParaRPr lang="de-DE" sz="2400" b="1" u="sng" dirty="0"/>
          </a:p>
        </p:txBody>
      </p:sp>
      <p:sp>
        <p:nvSpPr>
          <p:cNvPr id="7"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11" name="Text Box 11"/>
          <p:cNvSpPr txBox="1">
            <a:spLocks noChangeArrowheads="1"/>
          </p:cNvSpPr>
          <p:nvPr/>
        </p:nvSpPr>
        <p:spPr bwMode="auto">
          <a:xfrm>
            <a:off x="250826" y="1736812"/>
            <a:ext cx="8604248" cy="432048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0"/>
          <a:lstStyle/>
          <a:p>
            <a:pPr marL="342900" indent="-342900">
              <a:buFont typeface="Arial" pitchFamily="34" charset="0"/>
              <a:buChar char="•"/>
            </a:pPr>
            <a:r>
              <a:rPr lang="de-DE" sz="2400" dirty="0"/>
              <a:t>Stammdaten in den Lohnkonten </a:t>
            </a:r>
            <a:r>
              <a:rPr lang="de-DE" sz="2400" dirty="0" smtClean="0"/>
              <a:t>überprüfen, insbesondere:</a:t>
            </a:r>
          </a:p>
          <a:p>
            <a:pPr marL="800100" lvl="1" indent="-342900">
              <a:buFont typeface="Arial" pitchFamily="34" charset="0"/>
              <a:buChar char="•"/>
            </a:pPr>
            <a:r>
              <a:rPr lang="de-DE" sz="2400" dirty="0" smtClean="0"/>
              <a:t>Geburtsdatum</a:t>
            </a:r>
          </a:p>
          <a:p>
            <a:pPr marL="800100" lvl="1" indent="-342900">
              <a:buFont typeface="Arial" pitchFamily="34" charset="0"/>
              <a:buChar char="•"/>
            </a:pPr>
            <a:r>
              <a:rPr lang="de-DE" sz="2400" dirty="0" smtClean="0"/>
              <a:t>IdNr. </a:t>
            </a:r>
          </a:p>
          <a:p>
            <a:pPr marL="800100" lvl="1" indent="-342900">
              <a:buFont typeface="Arial" pitchFamily="34" charset="0"/>
              <a:buChar char="•"/>
            </a:pPr>
            <a:endParaRPr lang="de-DE" sz="2400" dirty="0" smtClean="0"/>
          </a:p>
          <a:p>
            <a:pPr marL="342900" indent="-342900">
              <a:buFont typeface="Arial" pitchFamily="34" charset="0"/>
              <a:buChar char="•"/>
            </a:pPr>
            <a:r>
              <a:rPr lang="de-DE" sz="2400" dirty="0" smtClean="0"/>
              <a:t>Programmleistung des Softwareherstellers sicherstellen </a:t>
            </a:r>
          </a:p>
          <a:p>
            <a:pPr marL="342900" indent="-342900">
              <a:buFont typeface="Arial" pitchFamily="34" charset="0"/>
              <a:buChar char="•"/>
            </a:pPr>
            <a:endParaRPr lang="de-DE" sz="2400" dirty="0" smtClean="0"/>
          </a:p>
          <a:p>
            <a:pPr marL="342900" indent="-342900">
              <a:buFont typeface="Arial" pitchFamily="34" charset="0"/>
              <a:buChar char="•"/>
            </a:pPr>
            <a:r>
              <a:rPr lang="de-DE" sz="2400" dirty="0" smtClean="0"/>
              <a:t>Arbeitnehmer über den geplanten Einstieg informieren</a:t>
            </a:r>
          </a:p>
          <a:p>
            <a:pPr marL="800100" lvl="1" indent="-342900">
              <a:buFont typeface="Arial" pitchFamily="34" charset="0"/>
              <a:buChar char="•"/>
            </a:pPr>
            <a:r>
              <a:rPr lang="de-DE" sz="2400" dirty="0" smtClean="0"/>
              <a:t>z.B. durch Musteranschreiben </a:t>
            </a:r>
          </a:p>
          <a:p>
            <a:pPr marL="800100" lvl="1" indent="-342900">
              <a:buFont typeface="Arial" pitchFamily="34" charset="0"/>
              <a:buChar char="•"/>
            </a:pPr>
            <a:r>
              <a:rPr lang="de-DE" sz="2400" dirty="0" smtClean="0"/>
              <a:t>„Werbung“ bei Arbeitnehmern zur Kontrolle und Neubeantragung ihrer Freibeträge </a:t>
            </a:r>
            <a:br>
              <a:rPr lang="de-DE" sz="2400" dirty="0" smtClean="0"/>
            </a:br>
            <a:endParaRPr lang="de-DE" sz="2400" dirty="0"/>
          </a:p>
        </p:txBody>
      </p:sp>
      <p:sp>
        <p:nvSpPr>
          <p:cNvPr id="13" name="Textfeld 12"/>
          <p:cNvSpPr txBox="1"/>
          <p:nvPr/>
        </p:nvSpPr>
        <p:spPr>
          <a:xfrm rot="20224658">
            <a:off x="5415551" y="5112927"/>
            <a:ext cx="3638790" cy="830997"/>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square" rtlCol="0">
            <a:spAutoFit/>
          </a:bodyPr>
          <a:lstStyle/>
          <a:p>
            <a:pPr algn="ctr"/>
            <a:r>
              <a:rPr lang="de-DE" sz="2400" b="1" dirty="0" smtClean="0">
                <a:solidFill>
                  <a:srgbClr val="FF0000"/>
                </a:solidFill>
              </a:rPr>
              <a:t>Musteranschreiben </a:t>
            </a:r>
            <a:r>
              <a:rPr lang="de-DE" sz="2400" dirty="0" smtClean="0">
                <a:solidFill>
                  <a:srgbClr val="FF0000"/>
                </a:solidFill>
              </a:rPr>
              <a:t>siehe Folie 29</a:t>
            </a:r>
            <a:endParaRPr lang="de-DE" sz="2400" dirty="0">
              <a:solidFill>
                <a:srgbClr val="FF0000"/>
              </a:solidFill>
            </a:endParaRPr>
          </a:p>
        </p:txBody>
      </p:sp>
    </p:spTree>
    <p:extLst>
      <p:ext uri="{BB962C8B-B14F-4D97-AF65-F5344CB8AC3E}">
        <p14:creationId xmlns:p14="http://schemas.microsoft.com/office/powerpoint/2010/main" val="9479198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10" name="Object 2"/>
          <p:cNvGraphicFramePr>
            <a:graphicFrameLocks noGrp="1" noChangeAspect="1"/>
          </p:cNvGraphicFramePr>
          <p:nvPr>
            <p:ph/>
          </p:nvPr>
        </p:nvGraphicFramePr>
        <p:xfrm>
          <a:off x="5940425" y="4189413"/>
          <a:ext cx="1608138" cy="1071562"/>
        </p:xfrm>
        <a:graphic>
          <a:graphicData uri="http://schemas.openxmlformats.org/presentationml/2006/ole">
            <mc:AlternateContent xmlns:mc="http://schemas.openxmlformats.org/markup-compatibility/2006">
              <mc:Choice xmlns:v="urn:schemas-microsoft-com:vml" Requires="v">
                <p:oleObj spid="_x0000_s6273" name="Bild" r:id="rId4" imgW="2734235" imgH="1819835" progId="Word.Picture.8">
                  <p:embed/>
                </p:oleObj>
              </mc:Choice>
              <mc:Fallback>
                <p:oleObj name="Bild" r:id="rId4" imgW="2734235" imgH="1819835" progId="Word.Picture.8">
                  <p:embed/>
                  <p:pic>
                    <p:nvPicPr>
                      <p:cNvPr id="0" name="Picture 128"/>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425" y="4189413"/>
                        <a:ext cx="1608138" cy="107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2" name="Text Box 22"/>
          <p:cNvSpPr txBox="1">
            <a:spLocks noChangeArrowheads="1"/>
          </p:cNvSpPr>
          <p:nvPr/>
        </p:nvSpPr>
        <p:spPr bwMode="auto">
          <a:xfrm>
            <a:off x="241299" y="1017733"/>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Empfohlene Vorgehensweise</a:t>
            </a:r>
            <a:endParaRPr lang="de-DE" sz="2400" b="1" u="sng" dirty="0"/>
          </a:p>
        </p:txBody>
      </p:sp>
      <p:sp>
        <p:nvSpPr>
          <p:cNvPr id="13"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9" name="Pfeil nach unten 8"/>
          <p:cNvSpPr/>
          <p:nvPr/>
        </p:nvSpPr>
        <p:spPr bwMode="auto">
          <a:xfrm>
            <a:off x="4335726" y="3669072"/>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sp>
        <p:nvSpPr>
          <p:cNvPr id="10" name="Text Box 11"/>
          <p:cNvSpPr txBox="1">
            <a:spLocks noChangeArrowheads="1"/>
          </p:cNvSpPr>
          <p:nvPr/>
        </p:nvSpPr>
        <p:spPr bwMode="auto">
          <a:xfrm>
            <a:off x="2915072" y="2733464"/>
            <a:ext cx="3313112" cy="863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Anmelden der Arbeitnehmer</a:t>
            </a:r>
            <a:endParaRPr lang="de-DE" sz="2400" b="1" dirty="0"/>
          </a:p>
        </p:txBody>
      </p:sp>
      <p:sp>
        <p:nvSpPr>
          <p:cNvPr id="11" name="Text Box 12"/>
          <p:cNvSpPr txBox="1">
            <a:spLocks noChangeArrowheads="1"/>
          </p:cNvSpPr>
          <p:nvPr/>
        </p:nvSpPr>
        <p:spPr bwMode="auto">
          <a:xfrm>
            <a:off x="2915072" y="4245136"/>
            <a:ext cx="3313112" cy="1272096"/>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Arbeitnehmer bei Abweichungen informieren</a:t>
            </a:r>
            <a:endParaRPr lang="de-DE" sz="2400" b="1" dirty="0"/>
          </a:p>
        </p:txBody>
      </p:sp>
      <p:sp>
        <p:nvSpPr>
          <p:cNvPr id="14" name="Text Box 11"/>
          <p:cNvSpPr txBox="1">
            <a:spLocks noChangeArrowheads="1"/>
          </p:cNvSpPr>
          <p:nvPr/>
        </p:nvSpPr>
        <p:spPr bwMode="auto">
          <a:xfrm>
            <a:off x="250826" y="1664804"/>
            <a:ext cx="8604248" cy="863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Verfahrenseinstieg nach den vorbereitenden Maßnahmen</a:t>
            </a:r>
            <a:endParaRPr lang="de-DE" sz="2400" b="1" dirty="0"/>
          </a:p>
        </p:txBody>
      </p:sp>
    </p:spTree>
    <p:extLst>
      <p:ext uri="{BB962C8B-B14F-4D97-AF65-F5344CB8AC3E}">
        <p14:creationId xmlns:p14="http://schemas.microsoft.com/office/powerpoint/2010/main" val="964257134"/>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893743"/>
            <a:ext cx="8913968" cy="5543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 name="Gerade Verbindung 3"/>
          <p:cNvCxnSpPr/>
          <p:nvPr/>
        </p:nvCxnSpPr>
        <p:spPr bwMode="auto">
          <a:xfrm>
            <a:off x="4211960" y="5589240"/>
            <a:ext cx="504056" cy="0"/>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8" name="Gerade Verbindung 7"/>
          <p:cNvCxnSpPr/>
          <p:nvPr/>
        </p:nvCxnSpPr>
        <p:spPr bwMode="auto">
          <a:xfrm>
            <a:off x="8172400" y="5679010"/>
            <a:ext cx="683197" cy="0"/>
          </a:xfrm>
          <a:prstGeom prst="line">
            <a:avLst/>
          </a:prstGeom>
          <a:solidFill>
            <a:schemeClr val="accent1"/>
          </a:solidFill>
          <a:ln w="38100" cap="flat" cmpd="sng" algn="ctr">
            <a:solidFill>
              <a:srgbClr val="FF0000"/>
            </a:solidFill>
            <a:prstDash val="solid"/>
            <a:round/>
            <a:headEnd type="none" w="med" len="med"/>
            <a:tailEnd type="none" w="med" len="med"/>
          </a:ln>
          <a:effectLst/>
        </p:spPr>
      </p:cxnSp>
      <p:sp>
        <p:nvSpPr>
          <p:cNvPr id="7"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9" name="Textfeld 8"/>
          <p:cNvSpPr txBox="1"/>
          <p:nvPr/>
        </p:nvSpPr>
        <p:spPr>
          <a:xfrm>
            <a:off x="5112060" y="2060848"/>
            <a:ext cx="363879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square" rtlCol="0">
            <a:spAutoFit/>
          </a:bodyPr>
          <a:lstStyle/>
          <a:p>
            <a:pPr algn="ctr"/>
            <a:r>
              <a:rPr lang="de-DE" sz="2400" b="1" dirty="0" smtClean="0">
                <a:solidFill>
                  <a:srgbClr val="FF0000"/>
                </a:solidFill>
              </a:rPr>
              <a:t>Musteranschreiben</a:t>
            </a:r>
            <a:endParaRPr lang="de-DE" sz="2400" dirty="0">
              <a:solidFill>
                <a:srgbClr val="FF0000"/>
              </a:solidFill>
            </a:endParaRPr>
          </a:p>
        </p:txBody>
      </p:sp>
    </p:spTree>
    <p:extLst>
      <p:ext uri="{BB962C8B-B14F-4D97-AF65-F5344CB8AC3E}">
        <p14:creationId xmlns:p14="http://schemas.microsoft.com/office/powerpoint/2010/main" val="2137979938"/>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22" name="Text Box 14"/>
          <p:cNvSpPr txBox="1">
            <a:spLocks noChangeArrowheads="1"/>
          </p:cNvSpPr>
          <p:nvPr/>
        </p:nvSpPr>
        <p:spPr bwMode="auto">
          <a:xfrm>
            <a:off x="2915072" y="5048684"/>
            <a:ext cx="3313112" cy="1198563"/>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Anwendung der ELStAM</a:t>
            </a:r>
            <a:endParaRPr lang="de-DE" sz="2400" b="1" dirty="0"/>
          </a:p>
        </p:txBody>
      </p:sp>
      <p:sp>
        <p:nvSpPr>
          <p:cNvPr id="19"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3"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14" name="Pfeil nach unten 13"/>
          <p:cNvSpPr/>
          <p:nvPr/>
        </p:nvSpPr>
        <p:spPr bwMode="auto">
          <a:xfrm>
            <a:off x="4335726" y="2564408"/>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sp>
        <p:nvSpPr>
          <p:cNvPr id="11" name="Text Box 22"/>
          <p:cNvSpPr txBox="1">
            <a:spLocks noChangeArrowheads="1"/>
          </p:cNvSpPr>
          <p:nvPr/>
        </p:nvSpPr>
        <p:spPr bwMode="auto">
          <a:xfrm>
            <a:off x="241299" y="1017733"/>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Empfohlene Vorgehensweise</a:t>
            </a:r>
            <a:endParaRPr lang="de-DE" sz="2400" b="1" u="none" dirty="0"/>
          </a:p>
        </p:txBody>
      </p:sp>
      <p:sp>
        <p:nvSpPr>
          <p:cNvPr id="15" name="Text Box 11"/>
          <p:cNvSpPr txBox="1">
            <a:spLocks noChangeArrowheads="1"/>
          </p:cNvSpPr>
          <p:nvPr/>
        </p:nvSpPr>
        <p:spPr bwMode="auto">
          <a:xfrm>
            <a:off x="2915072" y="1628800"/>
            <a:ext cx="3313112" cy="863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Anmelden der Arbeitnehmer</a:t>
            </a:r>
            <a:endParaRPr lang="de-DE" sz="2400" b="1" dirty="0"/>
          </a:p>
        </p:txBody>
      </p:sp>
      <p:sp>
        <p:nvSpPr>
          <p:cNvPr id="16" name="Text Box 12"/>
          <p:cNvSpPr txBox="1">
            <a:spLocks noChangeArrowheads="1"/>
          </p:cNvSpPr>
          <p:nvPr/>
        </p:nvSpPr>
        <p:spPr bwMode="auto">
          <a:xfrm>
            <a:off x="2915072" y="3140472"/>
            <a:ext cx="3313112" cy="1272096"/>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Arbeitnehmer bei Abweichung informieren</a:t>
            </a:r>
            <a:endParaRPr lang="de-DE" sz="2400" b="1" dirty="0"/>
          </a:p>
        </p:txBody>
      </p:sp>
      <p:sp>
        <p:nvSpPr>
          <p:cNvPr id="17" name="Pfeil nach unten 16"/>
          <p:cNvSpPr/>
          <p:nvPr/>
        </p:nvSpPr>
        <p:spPr bwMode="auto">
          <a:xfrm>
            <a:off x="4355975" y="4472620"/>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1307069560"/>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10" name="Object 2"/>
          <p:cNvGraphicFramePr>
            <a:graphicFrameLocks noGrp="1" noChangeAspect="1"/>
          </p:cNvGraphicFramePr>
          <p:nvPr>
            <p:ph/>
          </p:nvPr>
        </p:nvGraphicFramePr>
        <p:xfrm>
          <a:off x="5940425" y="4189413"/>
          <a:ext cx="1608138" cy="1071562"/>
        </p:xfrm>
        <a:graphic>
          <a:graphicData uri="http://schemas.openxmlformats.org/presentationml/2006/ole">
            <mc:AlternateContent xmlns:mc="http://schemas.openxmlformats.org/markup-compatibility/2006">
              <mc:Choice xmlns:v="urn:schemas-microsoft-com:vml" Requires="v">
                <p:oleObj spid="_x0000_s7294" name="Bild" r:id="rId4" imgW="2734235" imgH="1819835" progId="Word.Picture.8">
                  <p:embed/>
                </p:oleObj>
              </mc:Choice>
              <mc:Fallback>
                <p:oleObj name="Bild" r:id="rId4" imgW="2734235" imgH="1819835" progId="Word.Picture.8">
                  <p:embed/>
                  <p:pic>
                    <p:nvPicPr>
                      <p:cNvPr id="0" name="Picture 125"/>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425" y="4189413"/>
                        <a:ext cx="1608138" cy="107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3"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9" name="Text Box 12"/>
          <p:cNvSpPr txBox="1">
            <a:spLocks noChangeArrowheads="1"/>
          </p:cNvSpPr>
          <p:nvPr/>
        </p:nvSpPr>
        <p:spPr bwMode="auto">
          <a:xfrm>
            <a:off x="4548186" y="1640756"/>
            <a:ext cx="4344990" cy="1428204"/>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0"/>
          <a:lstStyle/>
          <a:p>
            <a:pPr eaLnBrk="0" hangingPunct="0"/>
            <a:r>
              <a:rPr lang="de-DE" sz="2400" b="1" dirty="0"/>
              <a:t>m</a:t>
            </a:r>
            <a:r>
              <a:rPr lang="de-DE" sz="2400" b="1" dirty="0" smtClean="0"/>
              <a:t>it Zustimmung des AN:</a:t>
            </a:r>
          </a:p>
          <a:p>
            <a:pPr marL="342900" indent="-342900" eaLnBrk="0" hangingPunct="0">
              <a:buFont typeface="Arial" pitchFamily="34" charset="0"/>
              <a:buChar char="•"/>
            </a:pPr>
            <a:r>
              <a:rPr lang="de-DE" sz="2400" dirty="0" smtClean="0"/>
              <a:t>bis zu 6 Monate weiterhin Papierbescheinigung</a:t>
            </a:r>
          </a:p>
        </p:txBody>
      </p:sp>
      <p:sp>
        <p:nvSpPr>
          <p:cNvPr id="14" name="Text Box 12"/>
          <p:cNvSpPr txBox="1">
            <a:spLocks noChangeArrowheads="1"/>
          </p:cNvSpPr>
          <p:nvPr/>
        </p:nvSpPr>
        <p:spPr bwMode="auto">
          <a:xfrm>
            <a:off x="4549588" y="3609020"/>
            <a:ext cx="4306888" cy="2204715"/>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1"/>
          <a:lstStyle/>
          <a:p>
            <a:pPr eaLnBrk="0" hangingPunct="0"/>
            <a:r>
              <a:rPr lang="de-DE" sz="2400" b="1" dirty="0" smtClean="0"/>
              <a:t>innerhalb dieser 6 Monate:</a:t>
            </a:r>
          </a:p>
          <a:p>
            <a:pPr marL="342900" indent="-342900" eaLnBrk="0" hangingPunct="0">
              <a:buFont typeface="Arial" pitchFamily="34" charset="0"/>
              <a:buChar char="•"/>
            </a:pPr>
            <a:r>
              <a:rPr lang="de-DE" sz="2400" dirty="0" smtClean="0"/>
              <a:t>Zeit zur Klärung ELStAM Arbeitnehmer </a:t>
            </a:r>
            <a:r>
              <a:rPr lang="de-DE" sz="2400" dirty="0" smtClean="0">
                <a:sym typeface="Wingdings" pitchFamily="2" charset="2"/>
              </a:rPr>
              <a:t> Finanzamt</a:t>
            </a:r>
          </a:p>
          <a:p>
            <a:pPr marL="342900" indent="-342900" eaLnBrk="0" hangingPunct="0">
              <a:buFont typeface="Arial" pitchFamily="34" charset="0"/>
              <a:buChar char="•"/>
            </a:pPr>
            <a:endParaRPr lang="de-DE" sz="2400" dirty="0" smtClean="0"/>
          </a:p>
          <a:p>
            <a:pPr algn="ctr" eaLnBrk="0" hangingPunct="0"/>
            <a:r>
              <a:rPr lang="de-DE" sz="2000" dirty="0" smtClean="0"/>
              <a:t>Hinweis auf</a:t>
            </a:r>
          </a:p>
          <a:p>
            <a:pPr algn="ctr" eaLnBrk="0" hangingPunct="0"/>
            <a:r>
              <a:rPr lang="de-DE" sz="2000" dirty="0" smtClean="0"/>
              <a:t>„Leitfaden für das Lohnbüro“</a:t>
            </a:r>
            <a:endParaRPr lang="de-DE" sz="2000" dirty="0"/>
          </a:p>
        </p:txBody>
      </p:sp>
      <p:sp>
        <p:nvSpPr>
          <p:cNvPr id="16" name="Text Box 14"/>
          <p:cNvSpPr txBox="1">
            <a:spLocks noChangeArrowheads="1"/>
          </p:cNvSpPr>
          <p:nvPr/>
        </p:nvSpPr>
        <p:spPr bwMode="auto">
          <a:xfrm>
            <a:off x="250776" y="5012680"/>
            <a:ext cx="3313112" cy="1198563"/>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Anwendung der ELStAM</a:t>
            </a:r>
            <a:endParaRPr lang="de-DE" sz="2400" b="1" dirty="0"/>
          </a:p>
        </p:txBody>
      </p:sp>
      <p:sp>
        <p:nvSpPr>
          <p:cNvPr id="17" name="Pfeil nach unten 16"/>
          <p:cNvSpPr/>
          <p:nvPr/>
        </p:nvSpPr>
        <p:spPr bwMode="auto">
          <a:xfrm>
            <a:off x="1671430" y="2528404"/>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sp>
        <p:nvSpPr>
          <p:cNvPr id="18" name="Text Box 11"/>
          <p:cNvSpPr txBox="1">
            <a:spLocks noChangeArrowheads="1"/>
          </p:cNvSpPr>
          <p:nvPr/>
        </p:nvSpPr>
        <p:spPr bwMode="auto">
          <a:xfrm>
            <a:off x="250776" y="1592796"/>
            <a:ext cx="3313112" cy="863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Anmelden der Arbeitnehmer</a:t>
            </a:r>
            <a:endParaRPr lang="de-DE" sz="2400" b="1" dirty="0"/>
          </a:p>
        </p:txBody>
      </p:sp>
      <p:sp>
        <p:nvSpPr>
          <p:cNvPr id="20" name="Text Box 12"/>
          <p:cNvSpPr txBox="1">
            <a:spLocks noChangeArrowheads="1"/>
          </p:cNvSpPr>
          <p:nvPr/>
        </p:nvSpPr>
        <p:spPr bwMode="auto">
          <a:xfrm>
            <a:off x="250776" y="3104468"/>
            <a:ext cx="3313112" cy="1272096"/>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Arbeitnehmer bei Abweichungen informieren</a:t>
            </a:r>
            <a:endParaRPr lang="de-DE" sz="2400" b="1" dirty="0"/>
          </a:p>
        </p:txBody>
      </p:sp>
      <p:sp>
        <p:nvSpPr>
          <p:cNvPr id="21" name="Pfeil nach unten 20"/>
          <p:cNvSpPr/>
          <p:nvPr/>
        </p:nvSpPr>
        <p:spPr bwMode="auto">
          <a:xfrm>
            <a:off x="1691679" y="4436616"/>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grpSp>
        <p:nvGrpSpPr>
          <p:cNvPr id="2" name="Gruppieren 1"/>
          <p:cNvGrpSpPr/>
          <p:nvPr/>
        </p:nvGrpSpPr>
        <p:grpSpPr>
          <a:xfrm>
            <a:off x="251520" y="5013325"/>
            <a:ext cx="3276314" cy="1198563"/>
            <a:chOff x="250826" y="5013325"/>
            <a:chExt cx="3276314" cy="1198563"/>
          </a:xfrm>
        </p:grpSpPr>
        <p:cxnSp>
          <p:nvCxnSpPr>
            <p:cNvPr id="3" name="Gerade Verbindung 2"/>
            <p:cNvCxnSpPr/>
            <p:nvPr/>
          </p:nvCxnSpPr>
          <p:spPr bwMode="auto">
            <a:xfrm>
              <a:off x="250826" y="5013325"/>
              <a:ext cx="3276314" cy="1198563"/>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5" name="Gerade Verbindung 4"/>
            <p:cNvCxnSpPr/>
            <p:nvPr/>
          </p:nvCxnSpPr>
          <p:spPr bwMode="auto">
            <a:xfrm flipH="1">
              <a:off x="250826" y="5013325"/>
              <a:ext cx="3276314" cy="1197918"/>
            </a:xfrm>
            <a:prstGeom prst="line">
              <a:avLst/>
            </a:prstGeom>
            <a:solidFill>
              <a:schemeClr val="accent1"/>
            </a:solidFill>
            <a:ln w="38100" cap="flat" cmpd="sng" algn="ctr">
              <a:solidFill>
                <a:srgbClr val="FF0000"/>
              </a:solidFill>
              <a:prstDash val="solid"/>
              <a:round/>
              <a:headEnd type="none" w="med" len="med"/>
              <a:tailEnd type="none" w="med" len="med"/>
            </a:ln>
            <a:effectLst/>
          </p:spPr>
        </p:cxnSp>
      </p:grpSp>
      <p:sp>
        <p:nvSpPr>
          <p:cNvPr id="22" name="Text Box 22"/>
          <p:cNvSpPr txBox="1">
            <a:spLocks noChangeArrowheads="1"/>
          </p:cNvSpPr>
          <p:nvPr/>
        </p:nvSpPr>
        <p:spPr bwMode="auto">
          <a:xfrm>
            <a:off x="241299" y="1017733"/>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Empfohlene Vorgehensweise</a:t>
            </a:r>
            <a:endParaRPr lang="de-DE" sz="2400" b="1" u="none" dirty="0"/>
          </a:p>
        </p:txBody>
      </p:sp>
      <p:cxnSp>
        <p:nvCxnSpPr>
          <p:cNvPr id="4" name="Gewinkelte Verbindung 3"/>
          <p:cNvCxnSpPr>
            <a:stCxn id="20" idx="3"/>
            <a:endCxn id="9" idx="1"/>
          </p:cNvCxnSpPr>
          <p:nvPr/>
        </p:nvCxnSpPr>
        <p:spPr bwMode="auto">
          <a:xfrm flipV="1">
            <a:off x="3563888" y="2354858"/>
            <a:ext cx="984298" cy="1385658"/>
          </a:xfrm>
          <a:prstGeom prst="bentConnector3">
            <a:avLst/>
          </a:prstGeom>
          <a:solidFill>
            <a:schemeClr val="accent1"/>
          </a:solidFill>
          <a:ln w="63500" cap="flat" cmpd="sng" algn="ctr">
            <a:solidFill>
              <a:schemeClr val="tx1"/>
            </a:solidFill>
            <a:prstDash val="solid"/>
            <a:round/>
            <a:headEnd type="none" w="med" len="med"/>
            <a:tailEnd type="arrow"/>
          </a:ln>
          <a:effectLst/>
        </p:spPr>
      </p:cxnSp>
    </p:spTree>
    <p:extLst>
      <p:ext uri="{BB962C8B-B14F-4D97-AF65-F5344CB8AC3E}">
        <p14:creationId xmlns:p14="http://schemas.microsoft.com/office/powerpoint/2010/main" val="4028173986"/>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3"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9" name="Text Box 12"/>
          <p:cNvSpPr txBox="1">
            <a:spLocks noChangeArrowheads="1"/>
          </p:cNvSpPr>
          <p:nvPr/>
        </p:nvSpPr>
        <p:spPr bwMode="auto">
          <a:xfrm>
            <a:off x="3707208" y="2179180"/>
            <a:ext cx="2575467" cy="12650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1"/>
          <a:lstStyle/>
          <a:p>
            <a:pPr algn="ctr" eaLnBrk="0" hangingPunct="0"/>
            <a:r>
              <a:rPr lang="de-DE" sz="2400" b="1" dirty="0" smtClean="0"/>
              <a:t>gelöst:</a:t>
            </a:r>
          </a:p>
          <a:p>
            <a:pPr algn="ctr" eaLnBrk="0" hangingPunct="0"/>
            <a:endParaRPr lang="de-DE" sz="2400" b="1" dirty="0" smtClean="0"/>
          </a:p>
          <a:p>
            <a:pPr algn="ctr" eaLnBrk="0" hangingPunct="0"/>
            <a:r>
              <a:rPr lang="de-DE" sz="2400" dirty="0" smtClean="0"/>
              <a:t>Änderungsliste</a:t>
            </a:r>
          </a:p>
        </p:txBody>
      </p:sp>
      <p:sp>
        <p:nvSpPr>
          <p:cNvPr id="14" name="Text Box 12"/>
          <p:cNvSpPr txBox="1">
            <a:spLocks noChangeArrowheads="1"/>
          </p:cNvSpPr>
          <p:nvPr/>
        </p:nvSpPr>
        <p:spPr bwMode="auto">
          <a:xfrm>
            <a:off x="6282675" y="2178580"/>
            <a:ext cx="2645809" cy="1265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1"/>
          <a:lstStyle/>
          <a:p>
            <a:pPr algn="ctr" eaLnBrk="0" hangingPunct="0"/>
            <a:r>
              <a:rPr lang="de-DE" sz="2400" b="1" dirty="0" smtClean="0"/>
              <a:t>nicht gelöst:</a:t>
            </a:r>
          </a:p>
          <a:p>
            <a:pPr eaLnBrk="0" hangingPunct="0"/>
            <a:endParaRPr lang="de-DE" sz="2400" b="1" dirty="0" smtClean="0"/>
          </a:p>
          <a:p>
            <a:pPr eaLnBrk="0" hangingPunct="0"/>
            <a:r>
              <a:rPr lang="de-DE" sz="2400" dirty="0" smtClean="0"/>
              <a:t>Ablauf 6 Monate</a:t>
            </a:r>
          </a:p>
        </p:txBody>
      </p:sp>
      <p:sp>
        <p:nvSpPr>
          <p:cNvPr id="15" name="Text Box 14"/>
          <p:cNvSpPr txBox="1">
            <a:spLocks noChangeArrowheads="1"/>
          </p:cNvSpPr>
          <p:nvPr/>
        </p:nvSpPr>
        <p:spPr bwMode="auto">
          <a:xfrm>
            <a:off x="3707208" y="1612028"/>
            <a:ext cx="5221276" cy="566195"/>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1"/>
          <a:lstStyle/>
          <a:p>
            <a:pPr eaLnBrk="0" hangingPunct="0"/>
            <a:r>
              <a:rPr lang="de-DE" sz="2400" b="1" dirty="0" smtClean="0"/>
              <a:t>Problem</a:t>
            </a:r>
            <a:endParaRPr lang="de-DE" sz="2400" b="1" dirty="0"/>
          </a:p>
        </p:txBody>
      </p:sp>
      <p:sp>
        <p:nvSpPr>
          <p:cNvPr id="24" name="Text Box 14"/>
          <p:cNvSpPr txBox="1">
            <a:spLocks noChangeArrowheads="1"/>
          </p:cNvSpPr>
          <p:nvPr/>
        </p:nvSpPr>
        <p:spPr bwMode="auto">
          <a:xfrm>
            <a:off x="250776" y="5012680"/>
            <a:ext cx="3313112" cy="1198563"/>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Anwendung der ELStAM</a:t>
            </a:r>
            <a:endParaRPr lang="de-DE" sz="2400" b="1" dirty="0"/>
          </a:p>
        </p:txBody>
      </p:sp>
      <p:sp>
        <p:nvSpPr>
          <p:cNvPr id="25" name="Pfeil nach unten 24"/>
          <p:cNvSpPr/>
          <p:nvPr/>
        </p:nvSpPr>
        <p:spPr bwMode="auto">
          <a:xfrm>
            <a:off x="1671430" y="2528404"/>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sp>
        <p:nvSpPr>
          <p:cNvPr id="26" name="Text Box 11"/>
          <p:cNvSpPr txBox="1">
            <a:spLocks noChangeArrowheads="1"/>
          </p:cNvSpPr>
          <p:nvPr/>
        </p:nvSpPr>
        <p:spPr bwMode="auto">
          <a:xfrm>
            <a:off x="250776" y="1592796"/>
            <a:ext cx="3313112" cy="863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Anmelden der Arbeitnehmer</a:t>
            </a:r>
            <a:endParaRPr lang="de-DE" sz="2400" b="1" dirty="0"/>
          </a:p>
        </p:txBody>
      </p:sp>
      <p:sp>
        <p:nvSpPr>
          <p:cNvPr id="27" name="Text Box 12"/>
          <p:cNvSpPr txBox="1">
            <a:spLocks noChangeArrowheads="1"/>
          </p:cNvSpPr>
          <p:nvPr/>
        </p:nvSpPr>
        <p:spPr bwMode="auto">
          <a:xfrm>
            <a:off x="250776" y="3104468"/>
            <a:ext cx="3313112" cy="1272096"/>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Arbeitnehmer informieren</a:t>
            </a:r>
            <a:endParaRPr lang="de-DE" sz="2400" b="1" dirty="0"/>
          </a:p>
        </p:txBody>
      </p:sp>
      <p:sp>
        <p:nvSpPr>
          <p:cNvPr id="31" name="Text Box 22"/>
          <p:cNvSpPr txBox="1">
            <a:spLocks noChangeArrowheads="1"/>
          </p:cNvSpPr>
          <p:nvPr/>
        </p:nvSpPr>
        <p:spPr bwMode="auto">
          <a:xfrm>
            <a:off x="241299" y="1017733"/>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Empfohlene Vorgehensweise</a:t>
            </a:r>
            <a:endParaRPr lang="de-DE" sz="2400" b="1" u="none" dirty="0"/>
          </a:p>
        </p:txBody>
      </p:sp>
      <p:cxnSp>
        <p:nvCxnSpPr>
          <p:cNvPr id="6" name="Gewinkelte Verbindung 5"/>
          <p:cNvCxnSpPr>
            <a:stCxn id="9" idx="2"/>
            <a:endCxn id="24" idx="3"/>
          </p:cNvCxnSpPr>
          <p:nvPr/>
        </p:nvCxnSpPr>
        <p:spPr bwMode="auto">
          <a:xfrm rot="5400000">
            <a:off x="3195524" y="3812544"/>
            <a:ext cx="2167782" cy="1431054"/>
          </a:xfrm>
          <a:prstGeom prst="bentConnector2">
            <a:avLst/>
          </a:prstGeom>
          <a:solidFill>
            <a:schemeClr val="accent1"/>
          </a:solidFill>
          <a:ln w="63500" cap="flat" cmpd="sng" algn="ctr">
            <a:solidFill>
              <a:schemeClr val="tx1"/>
            </a:solidFill>
            <a:prstDash val="solid"/>
            <a:round/>
            <a:headEnd type="none" w="med" len="med"/>
            <a:tailEnd type="arrow"/>
          </a:ln>
          <a:effectLst/>
        </p:spPr>
      </p:cxnSp>
      <p:cxnSp>
        <p:nvCxnSpPr>
          <p:cNvPr id="40" name="Gewinkelte Verbindung 39"/>
          <p:cNvCxnSpPr>
            <a:stCxn id="14" idx="2"/>
          </p:cNvCxnSpPr>
          <p:nvPr/>
        </p:nvCxnSpPr>
        <p:spPr bwMode="auto">
          <a:xfrm rot="5400000">
            <a:off x="5220492" y="3218630"/>
            <a:ext cx="2159539" cy="2610638"/>
          </a:xfrm>
          <a:prstGeom prst="bentConnector2">
            <a:avLst/>
          </a:prstGeom>
          <a:solidFill>
            <a:schemeClr val="accent1"/>
          </a:solidFill>
          <a:ln w="63500" cap="flat" cmpd="sng" algn="ctr">
            <a:solidFill>
              <a:schemeClr val="tx1"/>
            </a:solidFill>
            <a:prstDash val="solid"/>
            <a:round/>
            <a:headEnd type="none" w="med" len="med"/>
            <a:tailEnd type="none"/>
          </a:ln>
          <a:effectLst/>
        </p:spPr>
      </p:cxnSp>
      <p:sp>
        <p:nvSpPr>
          <p:cNvPr id="20" name="Pfeil nach unten 19"/>
          <p:cNvSpPr/>
          <p:nvPr/>
        </p:nvSpPr>
        <p:spPr bwMode="auto">
          <a:xfrm>
            <a:off x="1691679" y="4436616"/>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1214532839"/>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E7F3FD"/>
            </a:gs>
            <a:gs pos="100000">
              <a:srgbClr val="C2DFFA"/>
            </a:gs>
          </a:gsLst>
          <a:lin ang="5400000" scaled="1"/>
        </a:gradFill>
        <a:effectLst/>
      </p:bgPr>
    </p:bg>
    <p:spTree>
      <p:nvGrpSpPr>
        <p:cNvPr id="1" name=""/>
        <p:cNvGrpSpPr/>
        <p:nvPr/>
      </p:nvGrpSpPr>
      <p:grpSpPr>
        <a:xfrm>
          <a:off x="0" y="0"/>
          <a:ext cx="0" cy="0"/>
          <a:chOff x="0" y="0"/>
          <a:chExt cx="0" cy="0"/>
        </a:xfrm>
      </p:grpSpPr>
      <p:sp>
        <p:nvSpPr>
          <p:cNvPr id="19"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3"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
        <p:nvSpPr>
          <p:cNvPr id="9" name="Text Box 12"/>
          <p:cNvSpPr txBox="1">
            <a:spLocks noChangeArrowheads="1"/>
          </p:cNvSpPr>
          <p:nvPr/>
        </p:nvSpPr>
        <p:spPr bwMode="auto">
          <a:xfrm>
            <a:off x="3707208" y="2179180"/>
            <a:ext cx="2575467" cy="12650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1"/>
          <a:lstStyle/>
          <a:p>
            <a:pPr algn="ctr" eaLnBrk="0" hangingPunct="0"/>
            <a:r>
              <a:rPr lang="de-DE" sz="2400" b="1" dirty="0" smtClean="0"/>
              <a:t>gelöst:</a:t>
            </a:r>
          </a:p>
          <a:p>
            <a:pPr algn="ctr" eaLnBrk="0" hangingPunct="0"/>
            <a:endParaRPr lang="de-DE" sz="2400" b="1" dirty="0" smtClean="0"/>
          </a:p>
          <a:p>
            <a:pPr algn="ctr" eaLnBrk="0" hangingPunct="0"/>
            <a:r>
              <a:rPr lang="de-DE" sz="2400" dirty="0" smtClean="0"/>
              <a:t>Änderungsliste</a:t>
            </a:r>
          </a:p>
        </p:txBody>
      </p:sp>
      <p:sp>
        <p:nvSpPr>
          <p:cNvPr id="14" name="Text Box 12"/>
          <p:cNvSpPr txBox="1">
            <a:spLocks noChangeArrowheads="1"/>
          </p:cNvSpPr>
          <p:nvPr/>
        </p:nvSpPr>
        <p:spPr bwMode="auto">
          <a:xfrm>
            <a:off x="6282675" y="2178580"/>
            <a:ext cx="2645809" cy="1265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1"/>
          <a:lstStyle/>
          <a:p>
            <a:pPr algn="ctr" eaLnBrk="0" hangingPunct="0"/>
            <a:r>
              <a:rPr lang="de-DE" sz="2400" b="1" dirty="0" smtClean="0"/>
              <a:t>nicht gelöst:</a:t>
            </a:r>
          </a:p>
          <a:p>
            <a:pPr eaLnBrk="0" hangingPunct="0"/>
            <a:endParaRPr lang="de-DE" sz="2400" b="1" dirty="0" smtClean="0"/>
          </a:p>
          <a:p>
            <a:pPr eaLnBrk="0" hangingPunct="0"/>
            <a:r>
              <a:rPr lang="de-DE" sz="2400" dirty="0" smtClean="0"/>
              <a:t>Ablauf 6 Monate</a:t>
            </a:r>
          </a:p>
        </p:txBody>
      </p:sp>
      <p:sp>
        <p:nvSpPr>
          <p:cNvPr id="15" name="Text Box 14"/>
          <p:cNvSpPr txBox="1">
            <a:spLocks noChangeArrowheads="1"/>
          </p:cNvSpPr>
          <p:nvPr/>
        </p:nvSpPr>
        <p:spPr bwMode="auto">
          <a:xfrm>
            <a:off x="3707208" y="1612028"/>
            <a:ext cx="5221276" cy="566195"/>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t" anchorCtr="1"/>
          <a:lstStyle/>
          <a:p>
            <a:pPr eaLnBrk="0" hangingPunct="0"/>
            <a:r>
              <a:rPr lang="de-DE" sz="2400" b="1" dirty="0" smtClean="0"/>
              <a:t>Problem</a:t>
            </a:r>
            <a:endParaRPr lang="de-DE" sz="2400" b="1" dirty="0"/>
          </a:p>
        </p:txBody>
      </p:sp>
      <p:sp>
        <p:nvSpPr>
          <p:cNvPr id="24" name="Text Box 14"/>
          <p:cNvSpPr txBox="1">
            <a:spLocks noChangeArrowheads="1"/>
          </p:cNvSpPr>
          <p:nvPr/>
        </p:nvSpPr>
        <p:spPr bwMode="auto">
          <a:xfrm>
            <a:off x="250776" y="5012680"/>
            <a:ext cx="3313112" cy="1198563"/>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Anwendung der ELStAM</a:t>
            </a:r>
            <a:endParaRPr lang="de-DE" sz="2400" b="1" dirty="0"/>
          </a:p>
        </p:txBody>
      </p:sp>
      <p:sp>
        <p:nvSpPr>
          <p:cNvPr id="25" name="Pfeil nach unten 24"/>
          <p:cNvSpPr/>
          <p:nvPr/>
        </p:nvSpPr>
        <p:spPr bwMode="auto">
          <a:xfrm>
            <a:off x="1671430" y="2528404"/>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sp>
        <p:nvSpPr>
          <p:cNvPr id="26" name="Text Box 11"/>
          <p:cNvSpPr txBox="1">
            <a:spLocks noChangeArrowheads="1"/>
          </p:cNvSpPr>
          <p:nvPr/>
        </p:nvSpPr>
        <p:spPr bwMode="auto">
          <a:xfrm>
            <a:off x="250776" y="1592796"/>
            <a:ext cx="3313112" cy="863600"/>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Anmelden der Arbeitnehmer</a:t>
            </a:r>
            <a:endParaRPr lang="de-DE" sz="2400" b="1" dirty="0"/>
          </a:p>
        </p:txBody>
      </p:sp>
      <p:sp>
        <p:nvSpPr>
          <p:cNvPr id="27" name="Text Box 12"/>
          <p:cNvSpPr txBox="1">
            <a:spLocks noChangeArrowheads="1"/>
          </p:cNvSpPr>
          <p:nvPr/>
        </p:nvSpPr>
        <p:spPr bwMode="auto">
          <a:xfrm>
            <a:off x="250776" y="3104468"/>
            <a:ext cx="3313112" cy="1272096"/>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bg2">
                      <a:alpha val="50000"/>
                    </a:schemeClr>
                  </a:outerShdw>
                </a:effectLst>
              </a14:hiddenEffects>
            </a:ext>
          </a:extLst>
        </p:spPr>
        <p:txBody>
          <a:bodyPr anchor="ctr" anchorCtr="1"/>
          <a:lstStyle/>
          <a:p>
            <a:pPr algn="ctr" eaLnBrk="0" hangingPunct="0"/>
            <a:r>
              <a:rPr lang="de-DE" sz="2400" b="1" dirty="0" smtClean="0"/>
              <a:t>Arbeitnehmer informieren</a:t>
            </a:r>
            <a:endParaRPr lang="de-DE" sz="2400" b="1" dirty="0"/>
          </a:p>
        </p:txBody>
      </p:sp>
      <p:sp>
        <p:nvSpPr>
          <p:cNvPr id="31" name="Text Box 22"/>
          <p:cNvSpPr txBox="1">
            <a:spLocks noChangeArrowheads="1"/>
          </p:cNvSpPr>
          <p:nvPr/>
        </p:nvSpPr>
        <p:spPr bwMode="auto">
          <a:xfrm>
            <a:off x="241299" y="1017733"/>
            <a:ext cx="8613775"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Empfohlene Vorgehensweise</a:t>
            </a:r>
            <a:endParaRPr lang="de-DE" sz="2400" b="1" u="none" dirty="0"/>
          </a:p>
        </p:txBody>
      </p:sp>
      <p:cxnSp>
        <p:nvCxnSpPr>
          <p:cNvPr id="6" name="Gewinkelte Verbindung 5"/>
          <p:cNvCxnSpPr>
            <a:stCxn id="9" idx="2"/>
            <a:endCxn id="24" idx="3"/>
          </p:cNvCxnSpPr>
          <p:nvPr/>
        </p:nvCxnSpPr>
        <p:spPr bwMode="auto">
          <a:xfrm rot="5400000">
            <a:off x="3195524" y="3812544"/>
            <a:ext cx="2167782" cy="1431054"/>
          </a:xfrm>
          <a:prstGeom prst="bentConnector2">
            <a:avLst/>
          </a:prstGeom>
          <a:solidFill>
            <a:schemeClr val="accent1"/>
          </a:solidFill>
          <a:ln w="63500" cap="flat" cmpd="sng" algn="ctr">
            <a:solidFill>
              <a:schemeClr val="tx1"/>
            </a:solidFill>
            <a:prstDash val="solid"/>
            <a:round/>
            <a:headEnd type="none" w="med" len="med"/>
            <a:tailEnd type="arrow"/>
          </a:ln>
          <a:effectLst/>
        </p:spPr>
      </p:cxnSp>
      <p:cxnSp>
        <p:nvCxnSpPr>
          <p:cNvPr id="40" name="Gewinkelte Verbindung 39"/>
          <p:cNvCxnSpPr>
            <a:stCxn id="14" idx="2"/>
          </p:cNvCxnSpPr>
          <p:nvPr/>
        </p:nvCxnSpPr>
        <p:spPr bwMode="auto">
          <a:xfrm rot="5400000">
            <a:off x="5220492" y="3218630"/>
            <a:ext cx="2159539" cy="2610638"/>
          </a:xfrm>
          <a:prstGeom prst="bentConnector2">
            <a:avLst/>
          </a:prstGeom>
          <a:solidFill>
            <a:schemeClr val="accent1"/>
          </a:solidFill>
          <a:ln w="63500" cap="flat" cmpd="sng" algn="ctr">
            <a:solidFill>
              <a:schemeClr val="tx1"/>
            </a:solidFill>
            <a:prstDash val="solid"/>
            <a:round/>
            <a:headEnd type="none" w="med" len="med"/>
            <a:tailEnd type="none"/>
          </a:ln>
          <a:effectLst/>
        </p:spPr>
      </p:cxnSp>
      <p:sp>
        <p:nvSpPr>
          <p:cNvPr id="3" name="Textfeld 2"/>
          <p:cNvSpPr txBox="1"/>
          <p:nvPr/>
        </p:nvSpPr>
        <p:spPr>
          <a:xfrm>
            <a:off x="6012160" y="4005064"/>
            <a:ext cx="2881015" cy="1323439"/>
          </a:xfrm>
          <a:prstGeom prst="rect">
            <a:avLst/>
          </a:prstGeom>
          <a:solidFill>
            <a:srgbClr val="FFFFFF"/>
          </a:solidFill>
          <a:ln w="3175">
            <a:solidFill>
              <a:srgbClr val="000000"/>
            </a:solidFill>
            <a:miter lim="800000"/>
            <a:headEnd/>
            <a:tailEnd/>
          </a:ln>
        </p:spPr>
        <p:txBody>
          <a:bodyPr wrap="square">
            <a:spAutoFit/>
          </a:bodyPr>
          <a:lstStyle>
            <a:defPPr>
              <a:defRPr lang="de-DE"/>
            </a:defPPr>
            <a:lvl1pPr algn="ctr" eaLnBrk="1" hangingPunct="1">
              <a:defRPr sz="2000" b="1" u="none">
                <a:latin typeface="Arial" pitchFamily="34" charset="0"/>
              </a:defRPr>
            </a:lvl1pPr>
            <a:lvl2pPr marL="742950" indent="-285750" eaLnBrk="0" hangingPunct="0">
              <a:defRPr u="sng">
                <a:latin typeface="Arial" pitchFamily="34" charset="0"/>
              </a:defRPr>
            </a:lvl2pPr>
            <a:lvl3pPr marL="1143000" indent="-228600" eaLnBrk="0" hangingPunct="0">
              <a:defRPr u="sng">
                <a:latin typeface="Arial" pitchFamily="34" charset="0"/>
              </a:defRPr>
            </a:lvl3pPr>
            <a:lvl4pPr marL="1600200" indent="-228600" eaLnBrk="0" hangingPunct="0">
              <a:defRPr u="sng">
                <a:latin typeface="Arial" pitchFamily="34" charset="0"/>
              </a:defRPr>
            </a:lvl4pPr>
            <a:lvl5pPr marL="2057400" indent="-228600" eaLnBrk="0" hangingPunct="0">
              <a:defRPr u="sng">
                <a:latin typeface="Arial" pitchFamily="34" charset="0"/>
              </a:defRPr>
            </a:lvl5pPr>
            <a:lvl6pPr marL="2514600" indent="-228600" eaLnBrk="0" fontAlgn="base" hangingPunct="0">
              <a:spcBef>
                <a:spcPct val="0"/>
              </a:spcBef>
              <a:spcAft>
                <a:spcPct val="0"/>
              </a:spcAft>
              <a:defRPr u="sng">
                <a:latin typeface="Arial" pitchFamily="34" charset="0"/>
              </a:defRPr>
            </a:lvl6pPr>
            <a:lvl7pPr marL="2971800" indent="-228600" eaLnBrk="0" fontAlgn="base" hangingPunct="0">
              <a:spcBef>
                <a:spcPct val="0"/>
              </a:spcBef>
              <a:spcAft>
                <a:spcPct val="0"/>
              </a:spcAft>
              <a:defRPr u="sng">
                <a:latin typeface="Arial" pitchFamily="34" charset="0"/>
              </a:defRPr>
            </a:lvl7pPr>
            <a:lvl8pPr marL="3429000" indent="-228600" eaLnBrk="0" fontAlgn="base" hangingPunct="0">
              <a:spcBef>
                <a:spcPct val="0"/>
              </a:spcBef>
              <a:spcAft>
                <a:spcPct val="0"/>
              </a:spcAft>
              <a:defRPr u="sng">
                <a:latin typeface="Arial" pitchFamily="34" charset="0"/>
              </a:defRPr>
            </a:lvl8pPr>
            <a:lvl9pPr marL="3886200" indent="-228600" eaLnBrk="0" fontAlgn="base" hangingPunct="0">
              <a:spcBef>
                <a:spcPct val="0"/>
              </a:spcBef>
              <a:spcAft>
                <a:spcPct val="0"/>
              </a:spcAft>
              <a:defRPr u="sng">
                <a:latin typeface="Arial" pitchFamily="34" charset="0"/>
              </a:defRPr>
            </a:lvl9pPr>
          </a:lstStyle>
          <a:p>
            <a:r>
              <a:rPr lang="de-DE" b="0" dirty="0" smtClean="0"/>
              <a:t>es sei denn:</a:t>
            </a:r>
          </a:p>
          <a:p>
            <a:r>
              <a:rPr lang="de-DE" dirty="0"/>
              <a:t>B</a:t>
            </a:r>
            <a:r>
              <a:rPr lang="de-DE" dirty="0" smtClean="0"/>
              <a:t>esondere </a:t>
            </a:r>
            <a:r>
              <a:rPr lang="de-DE" dirty="0"/>
              <a:t>Bescheinigung für den LSt-Abzug</a:t>
            </a:r>
          </a:p>
        </p:txBody>
      </p:sp>
      <p:grpSp>
        <p:nvGrpSpPr>
          <p:cNvPr id="16" name="Gruppieren 15"/>
          <p:cNvGrpSpPr/>
          <p:nvPr/>
        </p:nvGrpSpPr>
        <p:grpSpPr>
          <a:xfrm>
            <a:off x="251520" y="5013325"/>
            <a:ext cx="3276314" cy="1198563"/>
            <a:chOff x="250826" y="5013325"/>
            <a:chExt cx="3276314" cy="1198563"/>
          </a:xfrm>
        </p:grpSpPr>
        <p:cxnSp>
          <p:nvCxnSpPr>
            <p:cNvPr id="17" name="Gerade Verbindung 16"/>
            <p:cNvCxnSpPr/>
            <p:nvPr/>
          </p:nvCxnSpPr>
          <p:spPr bwMode="auto">
            <a:xfrm>
              <a:off x="250826" y="5013325"/>
              <a:ext cx="3276314" cy="1198563"/>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18" name="Gerade Verbindung 17"/>
            <p:cNvCxnSpPr/>
            <p:nvPr/>
          </p:nvCxnSpPr>
          <p:spPr bwMode="auto">
            <a:xfrm flipH="1">
              <a:off x="250826" y="5013325"/>
              <a:ext cx="3276314" cy="1197918"/>
            </a:xfrm>
            <a:prstGeom prst="line">
              <a:avLst/>
            </a:prstGeom>
            <a:solidFill>
              <a:schemeClr val="accent1"/>
            </a:solidFill>
            <a:ln w="38100" cap="flat" cmpd="sng" algn="ctr">
              <a:solidFill>
                <a:srgbClr val="FF0000"/>
              </a:solidFill>
              <a:prstDash val="solid"/>
              <a:round/>
              <a:headEnd type="none" w="med" len="med"/>
              <a:tailEnd type="none" w="med" len="med"/>
            </a:ln>
            <a:effectLst/>
          </p:spPr>
        </p:cxnSp>
      </p:grpSp>
      <p:sp>
        <p:nvSpPr>
          <p:cNvPr id="20" name="Pfeil nach unten 19"/>
          <p:cNvSpPr/>
          <p:nvPr/>
        </p:nvSpPr>
        <p:spPr bwMode="auto">
          <a:xfrm>
            <a:off x="1691679" y="4436616"/>
            <a:ext cx="288033" cy="540060"/>
          </a:xfrm>
          <a:prstGeom prst="downArrow">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sng" strike="noStrike" cap="none" normalizeH="0" baseline="0" dirty="0" smtClean="0">
              <a:ln>
                <a:noFill/>
              </a:ln>
              <a:solidFill>
                <a:schemeClr val="tx1"/>
              </a:solidFill>
              <a:effectLst/>
              <a:latin typeface="Arial" pitchFamily="34" charset="0"/>
            </a:endParaRPr>
          </a:p>
        </p:txBody>
      </p:sp>
      <p:cxnSp>
        <p:nvCxnSpPr>
          <p:cNvPr id="21" name="Gerade Verbindung 20"/>
          <p:cNvCxnSpPr/>
          <p:nvPr/>
        </p:nvCxnSpPr>
        <p:spPr bwMode="auto">
          <a:xfrm flipH="1">
            <a:off x="251520" y="5013176"/>
            <a:ext cx="3276314" cy="1197918"/>
          </a:xfrm>
          <a:prstGeom prst="line">
            <a:avLst/>
          </a:prstGeom>
          <a:solidFill>
            <a:schemeClr val="accent1"/>
          </a:solidFill>
          <a:ln w="38100" cap="flat" cmpd="sng" algn="ctr">
            <a:solidFill>
              <a:srgbClr val="FF0000"/>
            </a:solidFill>
            <a:prstDash val="solid"/>
            <a:round/>
            <a:headEnd type="none" w="med" len="med"/>
            <a:tailEnd type="none" w="med" len="med"/>
          </a:ln>
          <a:effectLst/>
        </p:spPr>
      </p:cxnSp>
      <p:cxnSp>
        <p:nvCxnSpPr>
          <p:cNvPr id="22" name="Gerade Verbindung 21"/>
          <p:cNvCxnSpPr/>
          <p:nvPr/>
        </p:nvCxnSpPr>
        <p:spPr bwMode="auto">
          <a:xfrm>
            <a:off x="251520" y="5013176"/>
            <a:ext cx="3276314" cy="1198563"/>
          </a:xfrm>
          <a:prstGeom prst="line">
            <a:avLst/>
          </a:prstGeom>
          <a:solidFill>
            <a:schemeClr val="accent1"/>
          </a:solidFill>
          <a:ln w="38100" cap="flat" cmpd="sng" algn="ctr">
            <a:solidFill>
              <a:srgbClr val="FF0000"/>
            </a:solidFill>
            <a:prstDash val="solid"/>
            <a:round/>
            <a:headEnd type="none" w="med" len="med"/>
            <a:tailEnd type="none" w="med" len="med"/>
          </a:ln>
          <a:effectLst/>
        </p:spPr>
      </p:cxnSp>
    </p:spTree>
    <p:extLst>
      <p:ext uri="{BB962C8B-B14F-4D97-AF65-F5344CB8AC3E}">
        <p14:creationId xmlns:p14="http://schemas.microsoft.com/office/powerpoint/2010/main" val="759129842"/>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633861" name="Text Box 5"/>
          <p:cNvSpPr txBox="1">
            <a:spLocks noChangeArrowheads="1"/>
          </p:cNvSpPr>
          <p:nvPr/>
        </p:nvSpPr>
        <p:spPr bwMode="auto">
          <a:xfrm>
            <a:off x="257746" y="1787332"/>
            <a:ext cx="8526722" cy="1569660"/>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nSpc>
                <a:spcPct val="110000"/>
              </a:lnSpc>
              <a:spcAft>
                <a:spcPct val="50000"/>
              </a:spcAft>
              <a:defRPr/>
            </a:pPr>
            <a:r>
              <a:rPr lang="de-DE" sz="2400" b="1" u="none" dirty="0">
                <a:solidFill>
                  <a:srgbClr val="FF0000"/>
                </a:solidFill>
              </a:rPr>
              <a:t>Ausstellung </a:t>
            </a:r>
            <a:r>
              <a:rPr lang="de-DE" sz="2400" b="1" u="none" dirty="0" smtClean="0">
                <a:solidFill>
                  <a:srgbClr val="FF0000"/>
                </a:solidFill>
              </a:rPr>
              <a:t>in </a:t>
            </a:r>
            <a:r>
              <a:rPr lang="de-DE" sz="2400" b="1" u="none" dirty="0">
                <a:solidFill>
                  <a:srgbClr val="FF0000"/>
                </a:solidFill>
              </a:rPr>
              <a:t>folgenden Fällen</a:t>
            </a:r>
            <a:r>
              <a:rPr lang="de-DE" sz="2400" b="1" u="none" dirty="0" smtClean="0">
                <a:solidFill>
                  <a:srgbClr val="FF0000"/>
                </a:solidFill>
              </a:rPr>
              <a:t>:</a:t>
            </a:r>
          </a:p>
          <a:p>
            <a:pPr marL="342900" indent="-342900">
              <a:lnSpc>
                <a:spcPct val="110000"/>
              </a:lnSpc>
              <a:spcAft>
                <a:spcPct val="20000"/>
              </a:spcAft>
              <a:buFont typeface="Arial" pitchFamily="34" charset="0"/>
              <a:buChar char="•"/>
              <a:defRPr/>
            </a:pPr>
            <a:r>
              <a:rPr lang="de-DE" sz="2400" u="none" dirty="0" smtClean="0"/>
              <a:t>gebildete ELStAM fehlerhaft</a:t>
            </a:r>
          </a:p>
          <a:p>
            <a:pPr marL="342900" indent="-342900">
              <a:lnSpc>
                <a:spcPct val="110000"/>
              </a:lnSpc>
              <a:spcAft>
                <a:spcPct val="20000"/>
              </a:spcAft>
              <a:buFont typeface="Arial" pitchFamily="34" charset="0"/>
              <a:buChar char="•"/>
              <a:defRPr/>
            </a:pPr>
            <a:r>
              <a:rPr lang="de-DE" sz="2400" u="none" dirty="0" smtClean="0"/>
              <a:t>keine (zeitnahe) Korrektur durch Finanzamt möglich</a:t>
            </a:r>
          </a:p>
        </p:txBody>
      </p:sp>
      <p:sp>
        <p:nvSpPr>
          <p:cNvPr id="18" name="Text Box 22"/>
          <p:cNvSpPr txBox="1">
            <a:spLocks noChangeArrowheads="1"/>
          </p:cNvSpPr>
          <p:nvPr/>
        </p:nvSpPr>
        <p:spPr bwMode="auto">
          <a:xfrm>
            <a:off x="241299" y="1000959"/>
            <a:ext cx="8543169" cy="498598"/>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Besondere Bescheinigung für den Lohnsteuerabzug</a:t>
            </a:r>
            <a:endParaRPr lang="de-DE" sz="2400" b="1" u="none" dirty="0"/>
          </a:p>
        </p:txBody>
      </p:sp>
      <p:grpSp>
        <p:nvGrpSpPr>
          <p:cNvPr id="8" name="Gruppieren 7"/>
          <p:cNvGrpSpPr/>
          <p:nvPr/>
        </p:nvGrpSpPr>
        <p:grpSpPr>
          <a:xfrm>
            <a:off x="3628560" y="4436939"/>
            <a:ext cx="1555508" cy="1152301"/>
            <a:chOff x="3383868" y="4266211"/>
            <a:chExt cx="1555508" cy="1152301"/>
          </a:xfrm>
        </p:grpSpPr>
        <p:sp>
          <p:nvSpPr>
            <p:cNvPr id="18440" name="Text Box 14"/>
            <p:cNvSpPr txBox="1">
              <a:spLocks noChangeArrowheads="1"/>
            </p:cNvSpPr>
            <p:nvPr/>
          </p:nvSpPr>
          <p:spPr bwMode="auto">
            <a:xfrm>
              <a:off x="3383868" y="5049180"/>
              <a:ext cx="1555508" cy="369332"/>
            </a:xfrm>
            <a:prstGeom prst="rect">
              <a:avLst/>
            </a:prstGeom>
            <a:solidFill>
              <a:srgbClr val="FFFFFF"/>
            </a:solidFill>
            <a:ln w="9525">
              <a:solidFill>
                <a:srgbClr val="000000"/>
              </a:solidFill>
              <a:miter lim="800000"/>
              <a:headEnd/>
              <a:tailEnd/>
            </a:ln>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eaLnBrk="1" hangingPunct="1"/>
              <a:r>
                <a:rPr lang="de-DE" u="none" dirty="0"/>
                <a:t>Arbeitnehmer</a:t>
              </a:r>
            </a:p>
          </p:txBody>
        </p:sp>
        <p:pic>
          <p:nvPicPr>
            <p:cNvPr id="18441" name="Picture 16"/>
            <p:cNvPicPr>
              <a:picLocks noChangeAspect="1" noChangeArrowheads="1"/>
            </p:cNvPicPr>
            <p:nvPr/>
          </p:nvPicPr>
          <p:blipFill>
            <a:blip r:embed="rId3" cstate="print">
              <a:extLst>
                <a:ext uri="{28A0092B-C50C-407E-A947-70E740481C1C}">
                  <a14:useLocalDpi xmlns:a14="http://schemas.microsoft.com/office/drawing/2010/main" val="0"/>
                </a:ext>
              </a:extLst>
            </a:blip>
            <a:srcRect r="58760"/>
            <a:stretch>
              <a:fillRect/>
            </a:stretch>
          </p:blipFill>
          <p:spPr bwMode="auto">
            <a:xfrm>
              <a:off x="3976529" y="4266211"/>
              <a:ext cx="595472" cy="9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sp>
        <p:nvSpPr>
          <p:cNvPr id="2" name="Textfeld 1"/>
          <p:cNvSpPr txBox="1"/>
          <p:nvPr/>
        </p:nvSpPr>
        <p:spPr>
          <a:xfrm rot="1262047">
            <a:off x="7238775" y="1975576"/>
            <a:ext cx="1044116" cy="646331"/>
          </a:xfrm>
          <a:prstGeom prst="rect">
            <a:avLst/>
          </a:prstGeom>
          <a:solidFill>
            <a:schemeClr val="bg1"/>
          </a:solidFill>
          <a:ln w="28575" cmpd="thickThin">
            <a:solidFill>
              <a:schemeClr val="tx1"/>
            </a:solidFill>
          </a:ln>
        </p:spPr>
        <p:txBody>
          <a:bodyPr wrap="square" rtlCol="0">
            <a:spAutoFit/>
          </a:bodyPr>
          <a:lstStyle/>
          <a:p>
            <a:pPr algn="ctr"/>
            <a:r>
              <a:rPr lang="de-DE" sz="3600" b="1" dirty="0" smtClean="0">
                <a:solidFill>
                  <a:schemeClr val="tx2"/>
                </a:solidFill>
              </a:rPr>
              <a:t>neu</a:t>
            </a:r>
            <a:endParaRPr lang="de-DE" sz="3600" b="1" dirty="0">
              <a:solidFill>
                <a:schemeClr val="tx2"/>
              </a:solidFill>
            </a:endParaRPr>
          </a:p>
        </p:txBody>
      </p:sp>
      <p:grpSp>
        <p:nvGrpSpPr>
          <p:cNvPr id="5" name="Gruppieren 4"/>
          <p:cNvGrpSpPr/>
          <p:nvPr/>
        </p:nvGrpSpPr>
        <p:grpSpPr>
          <a:xfrm>
            <a:off x="7335160" y="4132112"/>
            <a:ext cx="1377300" cy="1457128"/>
            <a:chOff x="7407168" y="4126651"/>
            <a:chExt cx="1377300" cy="1457128"/>
          </a:xfrm>
        </p:grpSpPr>
        <p:sp>
          <p:nvSpPr>
            <p:cNvPr id="20" name="Text Box 24"/>
            <p:cNvSpPr txBox="1">
              <a:spLocks noChangeArrowheads="1"/>
            </p:cNvSpPr>
            <p:nvPr/>
          </p:nvSpPr>
          <p:spPr bwMode="auto">
            <a:xfrm>
              <a:off x="7407168" y="5214447"/>
              <a:ext cx="1377300" cy="369332"/>
            </a:xfrm>
            <a:prstGeom prst="rect">
              <a:avLst/>
            </a:prstGeom>
            <a:solidFill>
              <a:srgbClr val="FFFFFF"/>
            </a:solidFill>
            <a:ln w="9525">
              <a:solidFill>
                <a:srgbClr val="000000"/>
              </a:solidFill>
              <a:miter lim="800000"/>
              <a:headEnd/>
              <a:tailEnd/>
            </a:ln>
            <a:extLst/>
          </p:spPr>
          <p:txBody>
            <a:bodyPr wrap="non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r>
                <a:rPr lang="de-DE" u="none" dirty="0" smtClean="0"/>
                <a:t>Arbeitgeber</a:t>
              </a:r>
            </a:p>
          </p:txBody>
        </p:sp>
        <p:pic>
          <p:nvPicPr>
            <p:cNvPr id="21" name="Picture 23" descr="C:\Users\roland\AppData\Local\Microsoft\Windows\Temporary Internet Files\Content.IE5\S82D69K5\MCj0433941000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7168" y="4126651"/>
              <a:ext cx="1279654" cy="119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2"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grpSp>
        <p:nvGrpSpPr>
          <p:cNvPr id="7" name="Gruppieren 6"/>
          <p:cNvGrpSpPr/>
          <p:nvPr/>
        </p:nvGrpSpPr>
        <p:grpSpPr>
          <a:xfrm>
            <a:off x="4957823" y="4509935"/>
            <a:ext cx="2314477" cy="1070013"/>
            <a:chOff x="4669791" y="4257092"/>
            <a:chExt cx="2314477" cy="1070013"/>
          </a:xfrm>
        </p:grpSpPr>
        <p:sp>
          <p:nvSpPr>
            <p:cNvPr id="23" name="Line 11"/>
            <p:cNvSpPr>
              <a:spLocks noChangeShapeType="1"/>
            </p:cNvSpPr>
            <p:nvPr/>
          </p:nvSpPr>
          <p:spPr bwMode="auto">
            <a:xfrm flipV="1">
              <a:off x="4669791" y="4800159"/>
              <a:ext cx="2314477" cy="0"/>
            </a:xfrm>
            <a:prstGeom prst="line">
              <a:avLst/>
            </a:prstGeom>
            <a:noFill/>
            <a:ln w="50800">
              <a:solidFill>
                <a:srgbClr val="4D4D4D"/>
              </a:solidFill>
              <a:round/>
              <a:headEnd/>
              <a:tailEnd type="triangle" w="med" len="med"/>
            </a:ln>
            <a:extLst>
              <a:ext uri="{909E8E84-426E-40DD-AFC4-6F175D3DCCD1}">
                <a14:hiddenFill xmlns:a14="http://schemas.microsoft.com/office/drawing/2010/main">
                  <a:noFill/>
                </a14:hiddenFill>
              </a:ext>
            </a:extLst>
          </p:spPr>
          <p:txBody>
            <a:bodyPr/>
            <a:lstStyle/>
            <a:p>
              <a:endParaRPr lang="de-DE" dirty="0"/>
            </a:p>
          </p:txBody>
        </p:sp>
        <p:grpSp>
          <p:nvGrpSpPr>
            <p:cNvPr id="6" name="Gruppieren 5"/>
            <p:cNvGrpSpPr/>
            <p:nvPr/>
          </p:nvGrpSpPr>
          <p:grpSpPr>
            <a:xfrm>
              <a:off x="5030141" y="4257092"/>
              <a:ext cx="1558083" cy="1070013"/>
              <a:chOff x="5030141" y="4329100"/>
              <a:chExt cx="1558083" cy="1070013"/>
            </a:xfrm>
          </p:grpSpPr>
          <p:sp>
            <p:nvSpPr>
              <p:cNvPr id="24" name="AutoShape 10"/>
              <p:cNvSpPr>
                <a:spLocks noChangeArrowheads="1"/>
              </p:cNvSpPr>
              <p:nvPr/>
            </p:nvSpPr>
            <p:spPr bwMode="auto">
              <a:xfrm>
                <a:off x="5066144" y="4329100"/>
                <a:ext cx="1486075" cy="1070013"/>
              </a:xfrm>
              <a:prstGeom prst="foldedCorner">
                <a:avLst>
                  <a:gd name="adj" fmla="val 12500"/>
                </a:avLst>
              </a:prstGeom>
              <a:gradFill rotWithShape="1">
                <a:gsLst>
                  <a:gs pos="0">
                    <a:srgbClr val="FFFF99"/>
                  </a:gs>
                  <a:gs pos="100000">
                    <a:srgbClr val="FFFFCC"/>
                  </a:gs>
                </a:gsLst>
                <a:lin ang="5400000" scaled="1"/>
              </a:gradFill>
              <a:ln w="25400">
                <a:solidFill>
                  <a:srgbClr val="4D4D4D"/>
                </a:solidFill>
                <a:round/>
                <a:headEnd/>
                <a:tailEnd/>
              </a:ln>
            </p:spPr>
            <p:txBody>
              <a:bodyPr wrap="none" anchor="t" anchorCtr="0"/>
              <a:lstStyle/>
              <a:p>
                <a:pPr algn="ctr"/>
                <a:endParaRPr lang="de-DE" sz="2200" b="1" u="none" dirty="0"/>
              </a:p>
            </p:txBody>
          </p:sp>
          <p:sp>
            <p:nvSpPr>
              <p:cNvPr id="25" name="Text Box 4"/>
              <p:cNvSpPr txBox="1">
                <a:spLocks noChangeArrowheads="1"/>
              </p:cNvSpPr>
              <p:nvPr/>
            </p:nvSpPr>
            <p:spPr bwMode="auto">
              <a:xfrm>
                <a:off x="5030141" y="4504081"/>
                <a:ext cx="1558083" cy="58477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de-DE" sz="1600" u="none" dirty="0" smtClean="0">
                    <a:solidFill>
                      <a:srgbClr val="000000"/>
                    </a:solidFill>
                  </a:rPr>
                  <a:t>Besondere Bescheinigung</a:t>
                </a:r>
                <a:endParaRPr lang="de-DE" sz="1600" u="none" dirty="0">
                  <a:solidFill>
                    <a:srgbClr val="000000"/>
                  </a:solidFill>
                </a:endParaRPr>
              </a:p>
            </p:txBody>
          </p:sp>
        </p:grpSp>
      </p:grpSp>
      <p:grpSp>
        <p:nvGrpSpPr>
          <p:cNvPr id="10" name="Gruppieren 9"/>
          <p:cNvGrpSpPr/>
          <p:nvPr/>
        </p:nvGrpSpPr>
        <p:grpSpPr>
          <a:xfrm>
            <a:off x="1691680" y="4519227"/>
            <a:ext cx="2314477" cy="1070013"/>
            <a:chOff x="1619672" y="4519227"/>
            <a:chExt cx="2314477" cy="1070013"/>
          </a:xfrm>
        </p:grpSpPr>
        <p:sp>
          <p:nvSpPr>
            <p:cNvPr id="18444" name="Line 11"/>
            <p:cNvSpPr>
              <a:spLocks noChangeShapeType="1"/>
            </p:cNvSpPr>
            <p:nvPr/>
          </p:nvSpPr>
          <p:spPr bwMode="auto">
            <a:xfrm flipV="1">
              <a:off x="1619672" y="5053002"/>
              <a:ext cx="2314477" cy="0"/>
            </a:xfrm>
            <a:prstGeom prst="line">
              <a:avLst/>
            </a:prstGeom>
            <a:noFill/>
            <a:ln w="50800">
              <a:solidFill>
                <a:srgbClr val="4D4D4D"/>
              </a:solidFill>
              <a:round/>
              <a:headEnd/>
              <a:tailEnd type="triangle" w="med" len="med"/>
            </a:ln>
            <a:extLst>
              <a:ext uri="{909E8E84-426E-40DD-AFC4-6F175D3DCCD1}">
                <a14:hiddenFill xmlns:a14="http://schemas.microsoft.com/office/drawing/2010/main">
                  <a:noFill/>
                </a14:hiddenFill>
              </a:ext>
            </a:extLst>
          </p:spPr>
          <p:txBody>
            <a:bodyPr/>
            <a:lstStyle/>
            <a:p>
              <a:endParaRPr lang="de-DE" dirty="0"/>
            </a:p>
          </p:txBody>
        </p:sp>
        <p:grpSp>
          <p:nvGrpSpPr>
            <p:cNvPr id="26" name="Gruppieren 25"/>
            <p:cNvGrpSpPr/>
            <p:nvPr/>
          </p:nvGrpSpPr>
          <p:grpSpPr>
            <a:xfrm>
              <a:off x="1799692" y="4519227"/>
              <a:ext cx="1558083" cy="1070013"/>
              <a:chOff x="5030141" y="4329100"/>
              <a:chExt cx="1558083" cy="1070013"/>
            </a:xfrm>
          </p:grpSpPr>
          <p:sp>
            <p:nvSpPr>
              <p:cNvPr id="27" name="AutoShape 10"/>
              <p:cNvSpPr>
                <a:spLocks noChangeArrowheads="1"/>
              </p:cNvSpPr>
              <p:nvPr/>
            </p:nvSpPr>
            <p:spPr bwMode="auto">
              <a:xfrm>
                <a:off x="5066144" y="4329100"/>
                <a:ext cx="1486075" cy="1070013"/>
              </a:xfrm>
              <a:prstGeom prst="foldedCorner">
                <a:avLst>
                  <a:gd name="adj" fmla="val 12500"/>
                </a:avLst>
              </a:prstGeom>
              <a:gradFill rotWithShape="1">
                <a:gsLst>
                  <a:gs pos="0">
                    <a:srgbClr val="FFFF99"/>
                  </a:gs>
                  <a:gs pos="100000">
                    <a:srgbClr val="FFFFCC"/>
                  </a:gs>
                </a:gsLst>
                <a:lin ang="5400000" scaled="1"/>
              </a:gradFill>
              <a:ln w="25400">
                <a:solidFill>
                  <a:srgbClr val="4D4D4D"/>
                </a:solidFill>
                <a:round/>
                <a:headEnd/>
                <a:tailEnd/>
              </a:ln>
            </p:spPr>
            <p:txBody>
              <a:bodyPr wrap="none" anchor="t" anchorCtr="0"/>
              <a:lstStyle/>
              <a:p>
                <a:pPr algn="ctr"/>
                <a:endParaRPr lang="de-DE" sz="2200" b="1" u="none" dirty="0"/>
              </a:p>
            </p:txBody>
          </p:sp>
          <p:sp>
            <p:nvSpPr>
              <p:cNvPr id="28" name="Text Box 4"/>
              <p:cNvSpPr txBox="1">
                <a:spLocks noChangeArrowheads="1"/>
              </p:cNvSpPr>
              <p:nvPr/>
            </p:nvSpPr>
            <p:spPr bwMode="auto">
              <a:xfrm>
                <a:off x="5030141" y="4504081"/>
                <a:ext cx="1558083" cy="58477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de-DE" sz="1600" u="none" dirty="0" smtClean="0">
                    <a:solidFill>
                      <a:srgbClr val="000000"/>
                    </a:solidFill>
                  </a:rPr>
                  <a:t>Besondere Bescheinigung</a:t>
                </a:r>
                <a:endParaRPr lang="de-DE" sz="1600" u="none" dirty="0">
                  <a:solidFill>
                    <a:srgbClr val="000000"/>
                  </a:solidFill>
                </a:endParaRPr>
              </a:p>
            </p:txBody>
          </p:sp>
        </p:grpSp>
      </p:grpSp>
      <p:grpSp>
        <p:nvGrpSpPr>
          <p:cNvPr id="9" name="Gruppieren 8"/>
          <p:cNvGrpSpPr/>
          <p:nvPr/>
        </p:nvGrpSpPr>
        <p:grpSpPr>
          <a:xfrm>
            <a:off x="287524" y="4458891"/>
            <a:ext cx="1357930" cy="1166353"/>
            <a:chOff x="215516" y="4156519"/>
            <a:chExt cx="1357930" cy="1166353"/>
          </a:xfrm>
        </p:grpSpPr>
        <p:sp>
          <p:nvSpPr>
            <p:cNvPr id="16" name="Text Box 15"/>
            <p:cNvSpPr txBox="1">
              <a:spLocks noChangeArrowheads="1"/>
            </p:cNvSpPr>
            <p:nvPr/>
          </p:nvSpPr>
          <p:spPr bwMode="auto">
            <a:xfrm>
              <a:off x="215516" y="4156519"/>
              <a:ext cx="1357930" cy="316597"/>
            </a:xfrm>
            <a:prstGeom prst="rect">
              <a:avLst/>
            </a:prstGeom>
            <a:solidFill>
              <a:schemeClr val="bg1"/>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lstStyle/>
            <a:p>
              <a:pPr algn="ctr">
                <a:spcBef>
                  <a:spcPct val="50000"/>
                </a:spcBef>
              </a:pPr>
              <a:r>
                <a:rPr lang="de-DE" u="none" dirty="0">
                  <a:solidFill>
                    <a:srgbClr val="000000"/>
                  </a:solidFill>
                  <a:latin typeface="+mn-lt"/>
                </a:rPr>
                <a:t>Finanzamt</a:t>
              </a:r>
            </a:p>
          </p:txBody>
        </p:sp>
        <p:pic>
          <p:nvPicPr>
            <p:cNvPr id="15" name="Picture 7"/>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3016" y="4425554"/>
              <a:ext cx="1340430" cy="897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32827057"/>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Box 8"/>
          <p:cNvSpPr txBox="1">
            <a:spLocks noChangeArrowheads="1"/>
          </p:cNvSpPr>
          <p:nvPr/>
        </p:nvSpPr>
        <p:spPr bwMode="auto">
          <a:xfrm>
            <a:off x="276471" y="1878360"/>
            <a:ext cx="8527979" cy="3727174"/>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defPPr>
              <a:defRPr lang="de-DE"/>
            </a:defPPr>
            <a:lvl1pPr>
              <a:lnSpc>
                <a:spcPct val="110000"/>
              </a:lnSpc>
              <a:defRPr sz="2200" b="1" u="none">
                <a:solidFill>
                  <a:schemeClr val="tx2"/>
                </a:solidFill>
              </a:defRPr>
            </a:lvl1pPr>
          </a:lstStyle>
          <a:p>
            <a:r>
              <a:rPr lang="de-DE" sz="2400" dirty="0" smtClean="0">
                <a:solidFill>
                  <a:srgbClr val="FF0000"/>
                </a:solidFill>
                <a:sym typeface="Wingdings" pitchFamily="2" charset="2"/>
              </a:rPr>
              <a:t>Ablauf beim Arbeitgeber:</a:t>
            </a:r>
          </a:p>
          <a:p>
            <a:pPr marL="342900" indent="-342900">
              <a:spcBef>
                <a:spcPts val="600"/>
              </a:spcBef>
              <a:buFont typeface="Arial" pitchFamily="34" charset="0"/>
              <a:buChar char="•"/>
            </a:pPr>
            <a:r>
              <a:rPr lang="de-DE" sz="2400" b="0" dirty="0" smtClean="0">
                <a:solidFill>
                  <a:schemeClr val="tx1"/>
                </a:solidFill>
              </a:rPr>
              <a:t>Anwendung der Besonderen Bescheinigung (Voraussetzung</a:t>
            </a:r>
            <a:r>
              <a:rPr lang="de-DE" sz="2400" b="0" dirty="0" smtClean="0">
                <a:solidFill>
                  <a:schemeClr val="tx1"/>
                </a:solidFill>
                <a:sym typeface="Wingdings" pitchFamily="2" charset="2"/>
              </a:rPr>
              <a:t> </a:t>
            </a:r>
            <a:r>
              <a:rPr lang="de-DE" sz="2400" b="0" dirty="0" smtClean="0">
                <a:solidFill>
                  <a:schemeClr val="tx1"/>
                </a:solidFill>
              </a:rPr>
              <a:t>LSt-Karte/Ersatzbescheinigung liegt vor)</a:t>
            </a:r>
          </a:p>
          <a:p>
            <a:pPr marL="342900" indent="-342900">
              <a:spcBef>
                <a:spcPts val="600"/>
              </a:spcBef>
              <a:buFont typeface="Arial" pitchFamily="34" charset="0"/>
              <a:buChar char="•"/>
            </a:pPr>
            <a:r>
              <a:rPr lang="de-DE" sz="2400" b="0" dirty="0" smtClean="0">
                <a:solidFill>
                  <a:schemeClr val="tx1"/>
                </a:solidFill>
              </a:rPr>
              <a:t>monatlicher Abruf der Änderungsliste führt zu einem Fehlerhinweis (Abrufmöglichkeit durch Finanzamt gesperrt)</a:t>
            </a:r>
          </a:p>
          <a:p>
            <a:pPr marL="342900" indent="-342900">
              <a:spcBef>
                <a:spcPts val="600"/>
              </a:spcBef>
              <a:buFont typeface="Arial" pitchFamily="34" charset="0"/>
              <a:buChar char="•"/>
            </a:pPr>
            <a:r>
              <a:rPr lang="de-DE" sz="2400" b="0" dirty="0" smtClean="0">
                <a:solidFill>
                  <a:schemeClr val="tx1"/>
                </a:solidFill>
              </a:rPr>
              <a:t>nach Korrektur hebt das Finanzamt Sperre auf</a:t>
            </a:r>
          </a:p>
          <a:p>
            <a:pPr marL="342900" indent="-342900">
              <a:spcBef>
                <a:spcPts val="600"/>
              </a:spcBef>
              <a:buFont typeface="Arial" pitchFamily="34" charset="0"/>
              <a:buChar char="•"/>
            </a:pPr>
            <a:r>
              <a:rPr lang="de-DE" sz="2400" b="0" dirty="0" smtClean="0">
                <a:solidFill>
                  <a:schemeClr val="tx1"/>
                </a:solidFill>
              </a:rPr>
              <a:t>Abruf führt nicht mehr zu einem Fehlerhinweis</a:t>
            </a:r>
          </a:p>
          <a:p>
            <a:pPr marL="342900" indent="-342900">
              <a:spcBef>
                <a:spcPts val="600"/>
              </a:spcBef>
              <a:buFont typeface="Arial" pitchFamily="34" charset="0"/>
              <a:buChar char="•"/>
            </a:pPr>
            <a:r>
              <a:rPr lang="de-DE" sz="2400" b="0" dirty="0" smtClean="0">
                <a:solidFill>
                  <a:schemeClr val="tx1"/>
                </a:solidFill>
              </a:rPr>
              <a:t>die nun bereitgestellten ELStAM sind anzuwenden</a:t>
            </a:r>
            <a:endParaRPr lang="de-DE" sz="2400" b="0" dirty="0">
              <a:solidFill>
                <a:schemeClr val="tx1"/>
              </a:solidFill>
            </a:endParaRPr>
          </a:p>
        </p:txBody>
      </p:sp>
      <p:sp>
        <p:nvSpPr>
          <p:cNvPr id="20"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29" name="Text Box 22"/>
          <p:cNvSpPr txBox="1">
            <a:spLocks noChangeArrowheads="1"/>
          </p:cNvSpPr>
          <p:nvPr/>
        </p:nvSpPr>
        <p:spPr bwMode="auto">
          <a:xfrm>
            <a:off x="242021" y="1001961"/>
            <a:ext cx="8562429"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smtClean="0"/>
              <a:t>Besondere Bescheinigung für den Lohnsteuerabzug</a:t>
            </a:r>
            <a:endParaRPr lang="de-DE" sz="2400" b="1" dirty="0"/>
          </a:p>
        </p:txBody>
      </p:sp>
      <p:sp>
        <p:nvSpPr>
          <p:cNvPr id="6"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Tree>
    <p:extLst>
      <p:ext uri="{BB962C8B-B14F-4D97-AF65-F5344CB8AC3E}">
        <p14:creationId xmlns:p14="http://schemas.microsoft.com/office/powerpoint/2010/main" val="3723081249"/>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Line 6"/>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16" name="Text Box 8"/>
          <p:cNvSpPr txBox="1">
            <a:spLocks noChangeArrowheads="1"/>
          </p:cNvSpPr>
          <p:nvPr/>
        </p:nvSpPr>
        <p:spPr bwMode="auto">
          <a:xfrm>
            <a:off x="293326" y="2915764"/>
            <a:ext cx="8563150" cy="3404009"/>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wrap="square" anchor="ctr">
            <a:spAutoFit/>
          </a:bodyPr>
          <a:lstStyle>
            <a:defPPr>
              <a:defRPr lang="de-DE"/>
            </a:defPPr>
            <a:lvl1pPr>
              <a:lnSpc>
                <a:spcPct val="110000"/>
              </a:lnSpc>
              <a:defRPr sz="2200" b="1" u="none">
                <a:solidFill>
                  <a:schemeClr val="tx2"/>
                </a:solidFill>
              </a:defRPr>
            </a:lvl1pPr>
          </a:lstStyle>
          <a:p>
            <a:r>
              <a:rPr lang="de-DE" sz="2400" dirty="0" smtClean="0"/>
              <a:t>Lösung:</a:t>
            </a:r>
          </a:p>
          <a:p>
            <a:r>
              <a:rPr lang="de-DE" sz="2400" b="0" dirty="0" smtClean="0">
                <a:solidFill>
                  <a:schemeClr val="tx1"/>
                </a:solidFill>
              </a:rPr>
              <a:t>1. AG kann nicht auf das ELStAM-Verfahren umstellen:</a:t>
            </a:r>
          </a:p>
          <a:p>
            <a:pPr marL="800100" lvl="1" indent="-342900">
              <a:buFont typeface="Wingdings"/>
              <a:buChar char="à"/>
            </a:pPr>
            <a:r>
              <a:rPr lang="de-DE" sz="2400" dirty="0" smtClean="0"/>
              <a:t>Softwarehersteller kontaktieren</a:t>
            </a:r>
            <a:endParaRPr lang="de-DE" sz="2400" dirty="0" smtClean="0">
              <a:sym typeface="Wingdings" pitchFamily="2" charset="2"/>
            </a:endParaRPr>
          </a:p>
          <a:p>
            <a:pPr marL="800100" lvl="1" indent="-342900">
              <a:buFont typeface="Wingdings"/>
              <a:buChar char="à"/>
            </a:pPr>
            <a:r>
              <a:rPr lang="de-DE" sz="2400" dirty="0" smtClean="0">
                <a:sym typeface="Wingdings" pitchFamily="2" charset="2"/>
              </a:rPr>
              <a:t>Papierbescheinigung weiterhin zu Grunde legen </a:t>
            </a:r>
            <a:br>
              <a:rPr lang="de-DE" sz="2400" dirty="0" smtClean="0">
                <a:sym typeface="Wingdings" pitchFamily="2" charset="2"/>
              </a:rPr>
            </a:br>
            <a:r>
              <a:rPr lang="de-DE" sz="2000" dirty="0" smtClean="0">
                <a:sym typeface="Wingdings" pitchFamily="2" charset="2"/>
              </a:rPr>
              <a:t>(Hinweis auf Kulanzregelung)</a:t>
            </a:r>
          </a:p>
          <a:p>
            <a:pPr lvl="1"/>
            <a:endParaRPr lang="de-DE" sz="1600" dirty="0" smtClean="0">
              <a:sym typeface="Wingdings" pitchFamily="2" charset="2"/>
            </a:endParaRPr>
          </a:p>
          <a:p>
            <a:r>
              <a:rPr lang="de-DE" sz="2400" b="0" dirty="0" smtClean="0">
                <a:solidFill>
                  <a:schemeClr val="tx1"/>
                </a:solidFill>
                <a:sym typeface="Wingdings" pitchFamily="2" charset="2"/>
              </a:rPr>
              <a:t>2. Programmausfälle nach erfolgreichem Einstieg </a:t>
            </a:r>
          </a:p>
          <a:p>
            <a:pPr marL="800100" lvl="1" indent="-342900">
              <a:buFont typeface="Wingdings"/>
              <a:buChar char="à"/>
            </a:pPr>
            <a:r>
              <a:rPr lang="de-DE" sz="2400" dirty="0" smtClean="0"/>
              <a:t>Softwarehersteller </a:t>
            </a:r>
            <a:r>
              <a:rPr lang="de-DE" sz="2400" dirty="0"/>
              <a:t>kontaktieren</a:t>
            </a:r>
            <a:endParaRPr lang="de-DE" sz="2400" dirty="0">
              <a:sym typeface="Wingdings" pitchFamily="2" charset="2"/>
            </a:endParaRPr>
          </a:p>
          <a:p>
            <a:pPr lvl="1"/>
            <a:r>
              <a:rPr lang="de-DE" sz="2400" b="0" dirty="0" smtClean="0">
                <a:solidFill>
                  <a:schemeClr val="tx1"/>
                </a:solidFill>
                <a:sym typeface="Wingdings" pitchFamily="2" charset="2"/>
              </a:rPr>
              <a:t></a:t>
            </a:r>
            <a:r>
              <a:rPr lang="de-DE" sz="2400" b="0" dirty="0" smtClean="0">
                <a:solidFill>
                  <a:schemeClr val="tx1"/>
                </a:solidFill>
              </a:rPr>
              <a:t>Anwendung voraus. LStAM für max. 3</a:t>
            </a:r>
            <a:r>
              <a:rPr lang="de-DE" sz="2400" dirty="0"/>
              <a:t> </a:t>
            </a:r>
            <a:r>
              <a:rPr lang="de-DE" sz="2400" b="0" dirty="0" smtClean="0">
                <a:solidFill>
                  <a:schemeClr val="tx1"/>
                </a:solidFill>
              </a:rPr>
              <a:t>Monate</a:t>
            </a:r>
          </a:p>
        </p:txBody>
      </p:sp>
      <p:sp>
        <p:nvSpPr>
          <p:cNvPr id="20" name="Text Box 22"/>
          <p:cNvSpPr txBox="1">
            <a:spLocks noChangeArrowheads="1"/>
          </p:cNvSpPr>
          <p:nvPr/>
        </p:nvSpPr>
        <p:spPr bwMode="auto">
          <a:xfrm>
            <a:off x="242021" y="1001960"/>
            <a:ext cx="8562429" cy="467051"/>
          </a:xfrm>
          <a:prstGeom prst="rect">
            <a:avLst/>
          </a:prstGeom>
          <a:gradFill>
            <a:gsLst>
              <a:gs pos="0">
                <a:srgbClr val="FFFF99"/>
              </a:gs>
              <a:gs pos="100000">
                <a:srgbClr val="FFFFCC"/>
              </a:gs>
            </a:gsLst>
            <a:lin ang="5400000" scaled="1"/>
          </a:gradFill>
          <a:ln w="9525" algn="ctr">
            <a:noFill/>
            <a:miter lim="800000"/>
            <a:headEnd/>
            <a:tailEnd/>
          </a:ln>
          <a:effectLst>
            <a:outerShdw dist="107763" dir="18900000" algn="ctr" rotWithShape="0">
              <a:schemeClr val="tx1">
                <a:alpha val="50000"/>
              </a:schemeClr>
            </a:outerShdw>
          </a:effectLst>
        </p:spPr>
        <p:txBody>
          <a:bodyPr wrap="square" anchor="ctr">
            <a:spAutoFit/>
          </a:bodyPr>
          <a:lstStyle/>
          <a:p>
            <a:pPr algn="ctr">
              <a:lnSpc>
                <a:spcPct val="110000"/>
              </a:lnSpc>
              <a:defRPr/>
            </a:pPr>
            <a:r>
              <a:rPr lang="de-DE" sz="2400" b="1" dirty="0"/>
              <a:t>t</a:t>
            </a:r>
            <a:r>
              <a:rPr lang="de-DE" sz="2400" b="1" dirty="0" smtClean="0"/>
              <a:t>echnische Probleme Arbeitgeber</a:t>
            </a:r>
            <a:endParaRPr lang="de-DE" sz="2400" b="1" dirty="0"/>
          </a:p>
        </p:txBody>
      </p:sp>
      <p:grpSp>
        <p:nvGrpSpPr>
          <p:cNvPr id="2" name="Gruppieren 1"/>
          <p:cNvGrpSpPr/>
          <p:nvPr/>
        </p:nvGrpSpPr>
        <p:grpSpPr>
          <a:xfrm>
            <a:off x="6928805" y="1088740"/>
            <a:ext cx="1822853" cy="1896026"/>
            <a:chOff x="4785104" y="2424607"/>
            <a:chExt cx="1316865" cy="1316243"/>
          </a:xfrm>
        </p:grpSpPr>
        <p:sp>
          <p:nvSpPr>
            <p:cNvPr id="14" name=" 3"/>
            <p:cNvSpPr/>
            <p:nvPr/>
          </p:nvSpPr>
          <p:spPr>
            <a:xfrm>
              <a:off x="4785104" y="2424607"/>
              <a:ext cx="1316865" cy="1316243"/>
            </a:xfrm>
            <a:prstGeom prst="gear9">
              <a:avLst/>
            </a:prstGeom>
            <a:solidFill>
              <a:schemeClr val="accent1"/>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5" name="Rechteck 14"/>
            <p:cNvSpPr>
              <a:spLocks noChangeAspect="1" noChangeArrowheads="1"/>
            </p:cNvSpPr>
            <p:nvPr/>
          </p:nvSpPr>
          <p:spPr bwMode="auto">
            <a:xfrm>
              <a:off x="4879620" y="2816225"/>
              <a:ext cx="1168021" cy="491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de-DE" sz="2000" b="1" u="none" dirty="0">
                  <a:solidFill>
                    <a:srgbClr val="000000"/>
                  </a:solidFill>
                  <a:latin typeface="Arial-BoldMT"/>
                </a:rPr>
                <a:t>ELStAM-Datenbank</a:t>
              </a:r>
            </a:p>
          </p:txBody>
        </p:sp>
      </p:grpSp>
      <p:cxnSp>
        <p:nvCxnSpPr>
          <p:cNvPr id="6" name="Gerade Verbindung mit Pfeil 5"/>
          <p:cNvCxnSpPr/>
          <p:nvPr/>
        </p:nvCxnSpPr>
        <p:spPr>
          <a:xfrm>
            <a:off x="4681978" y="2060848"/>
            <a:ext cx="1906246"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3" name="Gruppieren 2"/>
          <p:cNvGrpSpPr/>
          <p:nvPr/>
        </p:nvGrpSpPr>
        <p:grpSpPr>
          <a:xfrm>
            <a:off x="293326" y="944724"/>
            <a:ext cx="2082430" cy="1655023"/>
            <a:chOff x="293326" y="1124744"/>
            <a:chExt cx="2082430" cy="1655023"/>
          </a:xfrm>
        </p:grpSpPr>
        <p:sp>
          <p:nvSpPr>
            <p:cNvPr id="32" name="Text Box 24"/>
            <p:cNvSpPr txBox="1">
              <a:spLocks noChangeArrowheads="1"/>
            </p:cNvSpPr>
            <p:nvPr/>
          </p:nvSpPr>
          <p:spPr bwMode="auto">
            <a:xfrm>
              <a:off x="293326" y="2348880"/>
              <a:ext cx="2082430" cy="430887"/>
            </a:xfrm>
            <a:prstGeom prst="rect">
              <a:avLst/>
            </a:prstGeom>
            <a:solidFill>
              <a:srgbClr val="FFFFFF"/>
            </a:solidFill>
            <a:ln w="9525">
              <a:solidFill>
                <a:srgbClr val="000000"/>
              </a:solidFill>
              <a:miter lim="800000"/>
              <a:headEnd/>
              <a:tailEnd/>
            </a:ln>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r>
                <a:rPr lang="de-DE" sz="2200" u="none" dirty="0" smtClean="0"/>
                <a:t>Arbeitgeber</a:t>
              </a:r>
            </a:p>
          </p:txBody>
        </p:sp>
        <p:pic>
          <p:nvPicPr>
            <p:cNvPr id="33" name="Picture 23" descr="C:\Users\roland\AppData\Local\Microsoft\Windows\Temporary Internet Files\Content.IE5\S82D69K5\MCj0433941000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628" y="1124744"/>
              <a:ext cx="1232923" cy="1429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8" name="Gerade Verbindung 7"/>
          <p:cNvCxnSpPr/>
          <p:nvPr/>
        </p:nvCxnSpPr>
        <p:spPr>
          <a:xfrm flipH="1">
            <a:off x="2375756" y="2070556"/>
            <a:ext cx="1908212" cy="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 Verbindung 11"/>
          <p:cNvCxnSpPr/>
          <p:nvPr/>
        </p:nvCxnSpPr>
        <p:spPr>
          <a:xfrm>
            <a:off x="4463988" y="1520788"/>
            <a:ext cx="0" cy="1142348"/>
          </a:xfrm>
          <a:prstGeom prst="line">
            <a:avLst/>
          </a:prstGeom>
          <a:ln w="38100">
            <a:solidFill>
              <a:srgbClr val="FF0000"/>
            </a:solidFill>
            <a:prstDash val="lgDash"/>
          </a:ln>
        </p:spPr>
        <p:style>
          <a:lnRef idx="1">
            <a:schemeClr val="accent1"/>
          </a:lnRef>
          <a:fillRef idx="0">
            <a:schemeClr val="accent1"/>
          </a:fillRef>
          <a:effectRef idx="0">
            <a:schemeClr val="accent1"/>
          </a:effectRef>
          <a:fontRef idx="minor">
            <a:schemeClr val="tx1"/>
          </a:fontRef>
        </p:style>
      </p:cxnSp>
      <p:sp>
        <p:nvSpPr>
          <p:cNvPr id="17" name="Text Box 2"/>
          <p:cNvSpPr txBox="1">
            <a:spLocks noChangeArrowheads="1"/>
          </p:cNvSpPr>
          <p:nvPr/>
        </p:nvSpPr>
        <p:spPr bwMode="auto">
          <a:xfrm>
            <a:off x="250826" y="123825"/>
            <a:ext cx="8642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Einstieg in das ELStAM-Verfahren</a:t>
            </a:r>
            <a:endParaRPr lang="de-DE" sz="2600" b="1" u="none" dirty="0">
              <a:solidFill>
                <a:srgbClr val="003399"/>
              </a:solidFill>
            </a:endParaRPr>
          </a:p>
        </p:txBody>
      </p:sp>
    </p:spTree>
    <p:extLst>
      <p:ext uri="{BB962C8B-B14F-4D97-AF65-F5344CB8AC3E}">
        <p14:creationId xmlns:p14="http://schemas.microsoft.com/office/powerpoint/2010/main" val="3607133849"/>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3"/>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a:solidFill>
                  <a:srgbClr val="003399"/>
                </a:solidFill>
              </a:rPr>
              <a:t>Inhalte</a:t>
            </a:r>
            <a:endParaRPr lang="de-DE" sz="2600" b="1" u="none" dirty="0">
              <a:solidFill>
                <a:srgbClr val="003399"/>
              </a:solidFill>
            </a:endParaRPr>
          </a:p>
        </p:txBody>
      </p:sp>
      <p:sp>
        <p:nvSpPr>
          <p:cNvPr id="3075" name="Line 14"/>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grpSp>
        <p:nvGrpSpPr>
          <p:cNvPr id="12" name="Group 16"/>
          <p:cNvGrpSpPr>
            <a:grpSpLocks/>
          </p:cNvGrpSpPr>
          <p:nvPr/>
        </p:nvGrpSpPr>
        <p:grpSpPr bwMode="auto">
          <a:xfrm>
            <a:off x="359035" y="2272357"/>
            <a:ext cx="8353425" cy="461963"/>
            <a:chOff x="204" y="777"/>
            <a:chExt cx="5262" cy="291"/>
          </a:xfrm>
        </p:grpSpPr>
        <p:sp>
          <p:nvSpPr>
            <p:cNvPr id="245777" name="Rectangle 17"/>
            <p:cNvSpPr>
              <a:spLocks noChangeArrowheads="1"/>
            </p:cNvSpPr>
            <p:nvPr/>
          </p:nvSpPr>
          <p:spPr bwMode="auto">
            <a:xfrm>
              <a:off x="204" y="777"/>
              <a:ext cx="418" cy="291"/>
            </a:xfrm>
            <a:prstGeom prst="rect">
              <a:avLst/>
            </a:prstGeom>
            <a:solidFill>
              <a:schemeClr val="bg1">
                <a:lumMod val="85000"/>
              </a:schemeClr>
            </a:soli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smtClean="0">
                  <a:ea typeface="Arial Unicode MS" pitchFamily="34" charset="-128"/>
                  <a:cs typeface="Arial Unicode MS" pitchFamily="34" charset="-128"/>
                </a:rPr>
                <a:t>1</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539663" name="Text Box 15"/>
            <p:cNvSpPr txBox="1">
              <a:spLocks noChangeArrowheads="1"/>
            </p:cNvSpPr>
            <p:nvPr/>
          </p:nvSpPr>
          <p:spPr bwMode="auto">
            <a:xfrm>
              <a:off x="839" y="779"/>
              <a:ext cx="4627" cy="288"/>
            </a:xfrm>
            <a:prstGeom prst="rect">
              <a:avLst/>
            </a:prstGeom>
            <a:solidFill>
              <a:schemeClr val="bg1">
                <a:lumMod val="85000"/>
              </a:schemeClr>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p>
              <a:pPr>
                <a:defRPr/>
              </a:pPr>
              <a:r>
                <a:rPr lang="de-DE" sz="2400" b="1" u="none" dirty="0" smtClean="0">
                  <a:latin typeface="Arial" charset="0"/>
                </a:rPr>
                <a:t>Das ELStAM-Verfahren</a:t>
              </a:r>
              <a:endParaRPr lang="de-DE" sz="2400" b="1" u="none" dirty="0">
                <a:latin typeface="Arial" charset="0"/>
              </a:endParaRPr>
            </a:p>
          </p:txBody>
        </p:sp>
      </p:grpSp>
      <p:sp>
        <p:nvSpPr>
          <p:cNvPr id="4" name="Rectangle 17"/>
          <p:cNvSpPr>
            <a:spLocks noChangeArrowheads="1"/>
          </p:cNvSpPr>
          <p:nvPr/>
        </p:nvSpPr>
        <p:spPr bwMode="auto">
          <a:xfrm>
            <a:off x="359034" y="4051920"/>
            <a:ext cx="663575" cy="457200"/>
          </a:xfrm>
          <a:prstGeom prst="rect">
            <a:avLst/>
          </a:prstGeom>
          <a:gradFill>
            <a:gsLst>
              <a:gs pos="0">
                <a:srgbClr val="FFFF99"/>
              </a:gs>
              <a:gs pos="100000">
                <a:srgbClr val="FFFFCC"/>
              </a:gs>
            </a:gsLst>
            <a:lin ang="5400000" scaled="1"/>
          </a:gra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a:ea typeface="Arial Unicode MS" pitchFamily="34" charset="-128"/>
                <a:cs typeface="Arial Unicode MS" pitchFamily="34" charset="-128"/>
              </a:rPr>
              <a:t>3</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5" name="Text Box 15"/>
          <p:cNvSpPr txBox="1">
            <a:spLocks noChangeArrowheads="1"/>
          </p:cNvSpPr>
          <p:nvPr/>
        </p:nvSpPr>
        <p:spPr bwMode="auto">
          <a:xfrm>
            <a:off x="1367097" y="4051920"/>
            <a:ext cx="7345363" cy="457200"/>
          </a:xfrm>
          <a:prstGeom prst="rect">
            <a:avLst/>
          </a:prstGeom>
          <a:solidFill>
            <a:schemeClr val="bg1"/>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p>
            <a:pPr>
              <a:defRPr/>
            </a:pPr>
            <a:r>
              <a:rPr lang="de-DE" sz="2400" b="1" dirty="0" smtClean="0"/>
              <a:t>Informationsquellen und Musteranschreiben</a:t>
            </a:r>
            <a:endParaRPr lang="de-DE" sz="2400" b="1" dirty="0"/>
          </a:p>
        </p:txBody>
      </p:sp>
      <p:grpSp>
        <p:nvGrpSpPr>
          <p:cNvPr id="20" name="Gruppieren 19"/>
          <p:cNvGrpSpPr/>
          <p:nvPr/>
        </p:nvGrpSpPr>
        <p:grpSpPr>
          <a:xfrm>
            <a:off x="359034" y="3187650"/>
            <a:ext cx="8353426" cy="461963"/>
            <a:chOff x="323031" y="3259835"/>
            <a:chExt cx="8353426" cy="461963"/>
          </a:xfrm>
        </p:grpSpPr>
        <p:sp>
          <p:nvSpPr>
            <p:cNvPr id="22" name="Rectangle 17"/>
            <p:cNvSpPr>
              <a:spLocks noChangeArrowheads="1"/>
            </p:cNvSpPr>
            <p:nvPr/>
          </p:nvSpPr>
          <p:spPr bwMode="auto">
            <a:xfrm>
              <a:off x="323031" y="3259835"/>
              <a:ext cx="663575" cy="457200"/>
            </a:xfrm>
            <a:prstGeom prst="rect">
              <a:avLst/>
            </a:prstGeom>
            <a:solidFill>
              <a:schemeClr val="bg1">
                <a:lumMod val="85000"/>
              </a:schemeClr>
            </a:solidFill>
            <a:ln w="9525">
              <a:noFill/>
              <a:miter lim="800000"/>
              <a:headEnd/>
              <a:tailEnd/>
            </a:ln>
            <a:effectLst>
              <a:outerShdw dist="107763" dir="18900000" algn="ctr" rotWithShape="0">
                <a:schemeClr val="tx1">
                  <a:alpha val="50000"/>
                </a:schemeClr>
              </a:outerShdw>
            </a:effectLst>
          </p:spPr>
          <p:txBody>
            <a:bodyPr anchor="ctr" anchorCtr="1">
              <a:spAutoFit/>
            </a:bodyPr>
            <a:lstStyle/>
            <a:p>
              <a:pPr algn="ctr">
                <a:defRPr/>
              </a:pPr>
              <a:r>
                <a:rPr lang="de-DE" sz="2400" b="1" dirty="0">
                  <a:ea typeface="Arial Unicode MS" pitchFamily="34" charset="-128"/>
                  <a:cs typeface="Arial Unicode MS" pitchFamily="34" charset="-128"/>
                </a:rPr>
                <a:t>2</a:t>
              </a:r>
              <a:r>
                <a:rPr lang="de-DE" sz="2400" b="1" u="none" dirty="0" smtClean="0">
                  <a:latin typeface="Arial" charset="0"/>
                  <a:ea typeface="Arial Unicode MS" pitchFamily="34" charset="-128"/>
                  <a:cs typeface="Arial Unicode MS" pitchFamily="34" charset="-128"/>
                </a:rPr>
                <a:t>.</a:t>
              </a:r>
              <a:endParaRPr lang="de-DE" sz="2400" b="1" u="none" dirty="0">
                <a:latin typeface="Arial" charset="0"/>
                <a:ea typeface="Arial Unicode MS" pitchFamily="34" charset="-128"/>
                <a:cs typeface="Arial Unicode MS" pitchFamily="34" charset="-128"/>
              </a:endParaRPr>
            </a:p>
          </p:txBody>
        </p:sp>
        <p:sp>
          <p:nvSpPr>
            <p:cNvPr id="23" name="Text Box 15"/>
            <p:cNvSpPr txBox="1">
              <a:spLocks noChangeArrowheads="1"/>
            </p:cNvSpPr>
            <p:nvPr/>
          </p:nvSpPr>
          <p:spPr bwMode="auto">
            <a:xfrm>
              <a:off x="1331094" y="3259835"/>
              <a:ext cx="7345363" cy="461963"/>
            </a:xfrm>
            <a:prstGeom prst="rect">
              <a:avLst/>
            </a:prstGeom>
            <a:solidFill>
              <a:schemeClr val="bg1">
                <a:lumMod val="85000"/>
              </a:schemeClr>
            </a:solidFill>
            <a:ln w="25400" algn="ctr">
              <a:noFill/>
              <a:miter lim="800000"/>
              <a:headEnd/>
              <a:tailEnd/>
            </a:ln>
            <a:effectLst>
              <a:outerShdw dist="89803" dir="18900000" algn="ctr" rotWithShape="0">
                <a:srgbClr val="4D4D4D">
                  <a:alpha val="50000"/>
                </a:srgbClr>
              </a:outerShdw>
            </a:effectLst>
          </p:spPr>
          <p:txBody>
            <a:bodyPr lIns="54000" rIns="54000">
              <a:spAutoFit/>
            </a:bodyPr>
            <a:lstStyle>
              <a:defPPr>
                <a:defRPr lang="de-DE"/>
              </a:defPPr>
              <a:lvl1pPr>
                <a:defRPr sz="2400" b="1"/>
              </a:lvl1pPr>
            </a:lstStyle>
            <a:p>
              <a:r>
                <a:rPr lang="de-DE" dirty="0"/>
                <a:t>Einstieg in das </a:t>
              </a:r>
              <a:r>
                <a:rPr lang="de-DE" dirty="0" err="1"/>
                <a:t>ELStAM</a:t>
              </a:r>
              <a:r>
                <a:rPr lang="de-DE" dirty="0"/>
                <a:t>-Verfahren </a:t>
              </a:r>
            </a:p>
          </p:txBody>
        </p:sp>
      </p:grpSp>
    </p:spTree>
    <p:extLst>
      <p:ext uri="{BB962C8B-B14F-4D97-AF65-F5344CB8AC3E}">
        <p14:creationId xmlns:p14="http://schemas.microsoft.com/office/powerpoint/2010/main" val="2278110677"/>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423952" name="Text Box 16"/>
          <p:cNvSpPr txBox="1">
            <a:spLocks noChangeArrowheads="1"/>
          </p:cNvSpPr>
          <p:nvPr/>
        </p:nvSpPr>
        <p:spPr bwMode="auto">
          <a:xfrm>
            <a:off x="318419" y="1268760"/>
            <a:ext cx="8507164" cy="3672408"/>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anchor="t" anchorCtr="0"/>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lnSpc>
                <a:spcPct val="125000"/>
              </a:lnSpc>
            </a:pPr>
            <a:r>
              <a:rPr lang="de-DE" sz="2400" u="none" dirty="0" smtClean="0">
                <a:solidFill>
                  <a:schemeClr val="bg2">
                    <a:lumMod val="50000"/>
                  </a:schemeClr>
                </a:solidFill>
                <a:hlinkClick r:id="rId3"/>
              </a:rPr>
              <a:t>www.elster.de</a:t>
            </a:r>
            <a:endParaRPr lang="de-DE" sz="2400" u="none" dirty="0" smtClean="0">
              <a:solidFill>
                <a:schemeClr val="bg2">
                  <a:lumMod val="50000"/>
                </a:schemeClr>
              </a:solidFill>
            </a:endParaRPr>
          </a:p>
          <a:p>
            <a:pPr algn="ctr" eaLnBrk="1" hangingPunct="1">
              <a:lnSpc>
                <a:spcPct val="125000"/>
              </a:lnSpc>
            </a:pPr>
            <a:endParaRPr lang="de-DE" sz="2400" u="none" dirty="0" smtClean="0">
              <a:solidFill>
                <a:schemeClr val="bg2">
                  <a:lumMod val="50000"/>
                </a:schemeClr>
              </a:solidFill>
            </a:endParaRPr>
          </a:p>
          <a:p>
            <a:pPr marL="342900" indent="-342900" eaLnBrk="1" hangingPunct="1">
              <a:lnSpc>
                <a:spcPct val="125000"/>
              </a:lnSpc>
              <a:buFont typeface="Arial" pitchFamily="34" charset="0"/>
              <a:buChar char="•"/>
            </a:pPr>
            <a:r>
              <a:rPr lang="de-DE" sz="2400" u="none" dirty="0" smtClean="0"/>
              <a:t>häufig gestellte Fragen für Arbeitgeber und Arbeitnehmer</a:t>
            </a:r>
          </a:p>
          <a:p>
            <a:pPr marL="342900" indent="-342900" eaLnBrk="1" hangingPunct="1">
              <a:lnSpc>
                <a:spcPct val="125000"/>
              </a:lnSpc>
              <a:buFont typeface="Arial" pitchFamily="34" charset="0"/>
              <a:buChar char="•"/>
            </a:pPr>
            <a:r>
              <a:rPr lang="de-DE" sz="2400" u="none" dirty="0" smtClean="0"/>
              <a:t>Arbeitgeber-Leitfaden (Registrierung, Abruf der ELStAM)</a:t>
            </a:r>
          </a:p>
          <a:p>
            <a:pPr marL="342900" indent="-342900" eaLnBrk="1" hangingPunct="1">
              <a:lnSpc>
                <a:spcPct val="125000"/>
              </a:lnSpc>
              <a:buFont typeface="Arial" pitchFamily="34" charset="0"/>
              <a:buChar char="•"/>
            </a:pPr>
            <a:r>
              <a:rPr lang="de-DE" sz="2400" u="none" dirty="0"/>
              <a:t>Kurzfilme (Registrierung im ElsterOnline-Portal) </a:t>
            </a:r>
          </a:p>
          <a:p>
            <a:pPr marL="342900" indent="-342900" eaLnBrk="1" hangingPunct="1">
              <a:lnSpc>
                <a:spcPct val="125000"/>
              </a:lnSpc>
              <a:buFont typeface="Arial" pitchFamily="34" charset="0"/>
              <a:buChar char="•"/>
            </a:pPr>
            <a:r>
              <a:rPr lang="de-DE" sz="2400" u="none" dirty="0" smtClean="0"/>
              <a:t>Leitfaden für das Lohnbüro</a:t>
            </a:r>
          </a:p>
          <a:p>
            <a:pPr marL="342900" indent="-342900" eaLnBrk="1" hangingPunct="1">
              <a:lnSpc>
                <a:spcPct val="125000"/>
              </a:lnSpc>
              <a:buFont typeface="Arial" pitchFamily="34" charset="0"/>
              <a:buChar char="•"/>
            </a:pPr>
            <a:r>
              <a:rPr lang="de-DE" sz="2400" u="none" dirty="0" smtClean="0"/>
              <a:t>Fallbeispiele (An- und Abmeldung Arbeitnehmer)</a:t>
            </a:r>
          </a:p>
          <a:p>
            <a:pPr marL="342900" indent="-342900" eaLnBrk="1" hangingPunct="1">
              <a:lnSpc>
                <a:spcPct val="125000"/>
              </a:lnSpc>
              <a:buFont typeface="Arial" pitchFamily="34" charset="0"/>
              <a:buChar char="•"/>
            </a:pPr>
            <a:endParaRPr lang="de-DE" sz="2400" u="none" dirty="0" smtClean="0"/>
          </a:p>
        </p:txBody>
      </p:sp>
      <p:sp>
        <p:nvSpPr>
          <p:cNvPr id="7" name="Text Box 2"/>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Informationsquellen</a:t>
            </a:r>
            <a:endParaRPr lang="de-DE" sz="2600" b="1" u="none" dirty="0">
              <a:solidFill>
                <a:srgbClr val="003399"/>
              </a:solidFill>
            </a:endParaRPr>
          </a:p>
        </p:txBody>
      </p:sp>
    </p:spTree>
    <p:extLst>
      <p:ext uri="{BB962C8B-B14F-4D97-AF65-F5344CB8AC3E}">
        <p14:creationId xmlns:p14="http://schemas.microsoft.com/office/powerpoint/2010/main" val="922279503"/>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6"/>
          <p:cNvSpPr txBox="1">
            <a:spLocks noChangeArrowheads="1"/>
          </p:cNvSpPr>
          <p:nvPr/>
        </p:nvSpPr>
        <p:spPr bwMode="auto">
          <a:xfrm>
            <a:off x="251520" y="1052736"/>
            <a:ext cx="8641146" cy="5148572"/>
          </a:xfrm>
          <a:prstGeom prst="rect">
            <a:avLst/>
          </a:prstGeom>
          <a:solidFill>
            <a:schemeClr val="bg1"/>
          </a:solidFill>
          <a:ln w="9525" algn="ctr">
            <a:noFill/>
            <a:miter lim="800000"/>
            <a:headEnd/>
            <a:tailEnd/>
          </a:ln>
          <a:effectLst>
            <a:outerShdw dist="107763" dir="18900000" algn="ctr" rotWithShape="0">
              <a:schemeClr val="tx1">
                <a:alpha val="50000"/>
              </a:schemeClr>
            </a:outerShdw>
          </a:effectLst>
        </p:spPr>
        <p:txBody>
          <a:bodyPr anchor="t" anchorCtr="0"/>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a:r>
              <a:rPr lang="de-DE" sz="2400" u="none" dirty="0">
                <a:solidFill>
                  <a:schemeClr val="bg2">
                    <a:lumMod val="50000"/>
                  </a:schemeClr>
                </a:solidFill>
                <a:hlinkClick r:id="rId3"/>
              </a:rPr>
              <a:t>www.elster.de</a:t>
            </a:r>
            <a:endParaRPr lang="de-DE" sz="2400" u="none" dirty="0">
              <a:solidFill>
                <a:schemeClr val="bg2">
                  <a:lumMod val="50000"/>
                </a:schemeClr>
              </a:solidFill>
            </a:endParaRPr>
          </a:p>
          <a:p>
            <a:pPr marL="342900" indent="-342900">
              <a:buFont typeface="Arial" pitchFamily="34" charset="0"/>
              <a:buChar char="•"/>
            </a:pPr>
            <a:endParaRPr lang="de-DE" sz="2400" u="none" dirty="0" smtClean="0"/>
          </a:p>
          <a:p>
            <a:endParaRPr lang="de-DE" sz="2300" u="none" dirty="0" smtClean="0"/>
          </a:p>
          <a:p>
            <a:pPr marL="342900" indent="-342900">
              <a:buFont typeface="Arial" pitchFamily="34" charset="0"/>
              <a:buChar char="•"/>
            </a:pPr>
            <a:r>
              <a:rPr lang="de-DE" sz="2300" u="none" dirty="0" smtClean="0"/>
              <a:t>Anschreiben </a:t>
            </a:r>
            <a:r>
              <a:rPr lang="de-DE" sz="2300" u="none" dirty="0"/>
              <a:t>an Arbeitnehmer </a:t>
            </a:r>
            <a:r>
              <a:rPr lang="de-DE" sz="2300" u="none" dirty="0" smtClean="0"/>
              <a:t>Lohnsteuer-Freibeträge</a:t>
            </a:r>
            <a:endParaRPr lang="de-DE" sz="2300" u="none" dirty="0"/>
          </a:p>
          <a:p>
            <a:pPr marL="342900" indent="-342900">
              <a:buFont typeface="Arial" pitchFamily="34" charset="0"/>
              <a:buChar char="•"/>
            </a:pPr>
            <a:endParaRPr lang="de-DE" sz="2300" u="none" dirty="0" smtClean="0"/>
          </a:p>
          <a:p>
            <a:pPr marL="342900" indent="-342900">
              <a:buFont typeface="Arial" pitchFamily="34" charset="0"/>
              <a:buChar char="•"/>
            </a:pPr>
            <a:r>
              <a:rPr lang="de-DE" sz="2300" u="none" dirty="0" smtClean="0"/>
              <a:t>Informationsschreiben </a:t>
            </a:r>
            <a:r>
              <a:rPr lang="de-DE" sz="2300" u="none" dirty="0"/>
              <a:t>für Arbeitnehmer zum </a:t>
            </a:r>
            <a:r>
              <a:rPr lang="de-DE" sz="2300" u="none" dirty="0" smtClean="0"/>
              <a:t>Verfahrenseinstieg</a:t>
            </a:r>
            <a:endParaRPr lang="de-DE" sz="2300" u="none" dirty="0"/>
          </a:p>
          <a:p>
            <a:pPr marL="342900" indent="-342900">
              <a:buFont typeface="Arial" pitchFamily="34" charset="0"/>
              <a:buChar char="•"/>
            </a:pPr>
            <a:endParaRPr lang="de-DE" sz="2300" u="none" dirty="0" smtClean="0"/>
          </a:p>
          <a:p>
            <a:pPr marL="342900" indent="-342900">
              <a:buFont typeface="Arial" pitchFamily="34" charset="0"/>
              <a:buChar char="•"/>
            </a:pPr>
            <a:r>
              <a:rPr lang="de-DE" sz="2300" u="none" dirty="0" smtClean="0"/>
              <a:t>Informationsschreiben </a:t>
            </a:r>
            <a:r>
              <a:rPr lang="de-DE" sz="2300" u="none" dirty="0"/>
              <a:t>für Arbeitnehmer mit der ersten </a:t>
            </a:r>
            <a:r>
              <a:rPr lang="de-DE" sz="2300" u="none" dirty="0" smtClean="0"/>
              <a:t>Lohnabrechnung</a:t>
            </a:r>
            <a:endParaRPr lang="de-DE" sz="2300" u="none" dirty="0"/>
          </a:p>
          <a:p>
            <a:pPr marL="342900" indent="-342900">
              <a:buFont typeface="Arial" pitchFamily="34" charset="0"/>
              <a:buChar char="•"/>
            </a:pPr>
            <a:endParaRPr lang="de-DE" sz="2300" u="none" dirty="0" smtClean="0"/>
          </a:p>
          <a:p>
            <a:pPr marL="342900" indent="-342900">
              <a:buFont typeface="Arial" pitchFamily="34" charset="0"/>
              <a:buChar char="•"/>
            </a:pPr>
            <a:r>
              <a:rPr lang="de-DE" sz="2300" u="none" dirty="0" smtClean="0"/>
              <a:t>Bescheinigung </a:t>
            </a:r>
            <a:r>
              <a:rPr lang="de-DE" sz="2300" u="none" dirty="0"/>
              <a:t>des Arbeitgebers zur Überprüfung der </a:t>
            </a:r>
            <a:r>
              <a:rPr lang="de-DE" sz="2300" u="none" dirty="0" smtClean="0"/>
              <a:t>ELStAM</a:t>
            </a:r>
            <a:endParaRPr lang="de-DE" sz="2300" u="none" dirty="0"/>
          </a:p>
          <a:p>
            <a:pPr marL="342900" indent="-342900" eaLnBrk="1" hangingPunct="1">
              <a:lnSpc>
                <a:spcPct val="125000"/>
              </a:lnSpc>
              <a:buFont typeface="Arial" pitchFamily="34" charset="0"/>
              <a:buChar char="•"/>
            </a:pPr>
            <a:endParaRPr lang="de-DE" sz="2400" u="none" dirty="0" smtClean="0"/>
          </a:p>
        </p:txBody>
      </p:sp>
      <p:sp>
        <p:nvSpPr>
          <p:cNvPr id="5" name="Line 3"/>
          <p:cNvSpPr>
            <a:spLocks noChangeShapeType="1"/>
          </p:cNvSpPr>
          <p:nvPr/>
        </p:nvSpPr>
        <p:spPr bwMode="auto">
          <a:xfrm>
            <a:off x="241300" y="849313"/>
            <a:ext cx="8651875" cy="0"/>
          </a:xfrm>
          <a:prstGeom prst="line">
            <a:avLst/>
          </a:prstGeom>
          <a:noFill/>
          <a:ln w="25400">
            <a:solidFill>
              <a:srgbClr val="4D4D4D"/>
            </a:solidFill>
            <a:round/>
            <a:headEnd/>
            <a:tailEnd/>
          </a:ln>
          <a:extLst>
            <a:ext uri="{909E8E84-426E-40DD-AFC4-6F175D3DCCD1}">
              <a14:hiddenFill xmlns:a14="http://schemas.microsoft.com/office/drawing/2010/main">
                <a:noFill/>
              </a14:hiddenFill>
            </a:ext>
          </a:extLst>
        </p:spPr>
        <p:txBody>
          <a:bodyPr/>
          <a:lstStyle/>
          <a:p>
            <a:endParaRPr lang="de-DE" dirty="0"/>
          </a:p>
        </p:txBody>
      </p:sp>
      <p:sp>
        <p:nvSpPr>
          <p:cNvPr id="6" name="Text Box 2"/>
          <p:cNvSpPr txBox="1">
            <a:spLocks noChangeArrowheads="1"/>
          </p:cNvSpPr>
          <p:nvPr/>
        </p:nvSpPr>
        <p:spPr bwMode="auto">
          <a:xfrm>
            <a:off x="250826" y="123825"/>
            <a:ext cx="8642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3600" b="1" u="none" dirty="0" smtClean="0">
                <a:solidFill>
                  <a:srgbClr val="003399"/>
                </a:solidFill>
              </a:rPr>
              <a:t>Musteranschreiben</a:t>
            </a:r>
            <a:endParaRPr lang="de-DE" sz="2600" b="1" u="none" dirty="0">
              <a:solidFill>
                <a:srgbClr val="003399"/>
              </a:solidFill>
            </a:endParaRPr>
          </a:p>
        </p:txBody>
      </p:sp>
    </p:spTree>
    <p:extLst>
      <p:ext uri="{BB962C8B-B14F-4D97-AF65-F5344CB8AC3E}">
        <p14:creationId xmlns:p14="http://schemas.microsoft.com/office/powerpoint/2010/main" val="21125413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077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3" name="Text Box 13"/>
          <p:cNvSpPr txBox="1">
            <a:spLocks noChangeArrowheads="1"/>
          </p:cNvSpPr>
          <p:nvPr/>
        </p:nvSpPr>
        <p:spPr bwMode="auto">
          <a:xfrm>
            <a:off x="71500" y="116632"/>
            <a:ext cx="5292587" cy="1200329"/>
          </a:xfrm>
          <a:prstGeom prst="rect">
            <a:avLst/>
          </a:prstGeom>
          <a:gradFill>
            <a:gsLst>
              <a:gs pos="0">
                <a:schemeClr val="accent3"/>
              </a:gs>
              <a:gs pos="0">
                <a:schemeClr val="accent1">
                  <a:tint val="44500"/>
                  <a:satMod val="160000"/>
                </a:schemeClr>
              </a:gs>
              <a:gs pos="100000">
                <a:schemeClr val="accent1">
                  <a:tint val="23500"/>
                  <a:satMod val="160000"/>
                </a:schemeClr>
              </a:gs>
            </a:gsLst>
            <a:lin ang="5400000" scaled="0"/>
          </a:gradFill>
          <a:ln>
            <a:noFill/>
          </a:ln>
          <a:scene3d>
            <a:camera prst="orthographicFront"/>
            <a:lightRig rig="threePt" dir="t"/>
          </a:scene3d>
          <a:sp3d>
            <a:bevelT/>
          </a:sp3d>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ctr" eaLnBrk="1" hangingPunct="1">
              <a:spcBef>
                <a:spcPct val="50000"/>
              </a:spcBef>
            </a:pPr>
            <a:r>
              <a:rPr lang="de-DE" sz="3600" b="1" u="none" dirty="0" smtClean="0">
                <a:solidFill>
                  <a:srgbClr val="003399"/>
                </a:solidFill>
              </a:rPr>
              <a:t>Die Lohnsteuerkarte geht jetzt online</a:t>
            </a:r>
            <a:endParaRPr lang="de-DE" sz="3600" b="1" u="none" dirty="0">
              <a:solidFill>
                <a:srgbClr val="003399"/>
              </a:solidFill>
            </a:endParaRPr>
          </a:p>
        </p:txBody>
      </p:sp>
      <p:sp>
        <p:nvSpPr>
          <p:cNvPr id="11" name="Text Box 13"/>
          <p:cNvSpPr txBox="1">
            <a:spLocks noChangeArrowheads="1"/>
          </p:cNvSpPr>
          <p:nvPr/>
        </p:nvSpPr>
        <p:spPr bwMode="auto">
          <a:xfrm>
            <a:off x="4968044" y="2870937"/>
            <a:ext cx="38884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u="sng">
                <a:solidFill>
                  <a:schemeClr val="tx1"/>
                </a:solidFill>
                <a:latin typeface="Arial" pitchFamily="34" charset="0"/>
              </a:defRPr>
            </a:lvl1pPr>
            <a:lvl2pPr marL="742950" indent="-285750" eaLnBrk="0" hangingPunct="0">
              <a:defRPr u="sng">
                <a:solidFill>
                  <a:schemeClr val="tx1"/>
                </a:solidFill>
                <a:latin typeface="Arial" pitchFamily="34" charset="0"/>
              </a:defRPr>
            </a:lvl2pPr>
            <a:lvl3pPr marL="1143000" indent="-228600" eaLnBrk="0" hangingPunct="0">
              <a:defRPr u="sng">
                <a:solidFill>
                  <a:schemeClr val="tx1"/>
                </a:solidFill>
                <a:latin typeface="Arial" pitchFamily="34" charset="0"/>
              </a:defRPr>
            </a:lvl3pPr>
            <a:lvl4pPr marL="1600200" indent="-228600" eaLnBrk="0" hangingPunct="0">
              <a:defRPr u="sng">
                <a:solidFill>
                  <a:schemeClr val="tx1"/>
                </a:solidFill>
                <a:latin typeface="Arial" pitchFamily="34" charset="0"/>
              </a:defRPr>
            </a:lvl4pPr>
            <a:lvl5pPr marL="2057400" indent="-228600" eaLnBrk="0" hangingPunct="0">
              <a:defRPr u="sng">
                <a:solidFill>
                  <a:schemeClr val="tx1"/>
                </a:solidFill>
                <a:latin typeface="Arial" pitchFamily="34" charset="0"/>
              </a:defRPr>
            </a:lvl5pPr>
            <a:lvl6pPr marL="2514600" indent="-228600" eaLnBrk="0" fontAlgn="base" hangingPunct="0">
              <a:spcBef>
                <a:spcPct val="0"/>
              </a:spcBef>
              <a:spcAft>
                <a:spcPct val="0"/>
              </a:spcAft>
              <a:defRPr u="sng">
                <a:solidFill>
                  <a:schemeClr val="tx1"/>
                </a:solidFill>
                <a:latin typeface="Arial" pitchFamily="34" charset="0"/>
              </a:defRPr>
            </a:lvl6pPr>
            <a:lvl7pPr marL="2971800" indent="-228600" eaLnBrk="0" fontAlgn="base" hangingPunct="0">
              <a:spcBef>
                <a:spcPct val="0"/>
              </a:spcBef>
              <a:spcAft>
                <a:spcPct val="0"/>
              </a:spcAft>
              <a:defRPr u="sng">
                <a:solidFill>
                  <a:schemeClr val="tx1"/>
                </a:solidFill>
                <a:latin typeface="Arial" pitchFamily="34" charset="0"/>
              </a:defRPr>
            </a:lvl7pPr>
            <a:lvl8pPr marL="3429000" indent="-228600" eaLnBrk="0" fontAlgn="base" hangingPunct="0">
              <a:spcBef>
                <a:spcPct val="0"/>
              </a:spcBef>
              <a:spcAft>
                <a:spcPct val="0"/>
              </a:spcAft>
              <a:defRPr u="sng">
                <a:solidFill>
                  <a:schemeClr val="tx1"/>
                </a:solidFill>
                <a:latin typeface="Arial" pitchFamily="34" charset="0"/>
              </a:defRPr>
            </a:lvl8pPr>
            <a:lvl9pPr marL="3886200" indent="-228600" eaLnBrk="0" fontAlgn="base" hangingPunct="0">
              <a:spcBef>
                <a:spcPct val="0"/>
              </a:spcBef>
              <a:spcAft>
                <a:spcPct val="0"/>
              </a:spcAft>
              <a:defRPr u="sng">
                <a:solidFill>
                  <a:schemeClr val="tx1"/>
                </a:solidFill>
                <a:latin typeface="Arial" pitchFamily="34" charset="0"/>
              </a:defRPr>
            </a:lvl9pPr>
          </a:lstStyle>
          <a:p>
            <a:pPr algn="r" eaLnBrk="1" hangingPunct="1">
              <a:spcBef>
                <a:spcPct val="50000"/>
              </a:spcBef>
            </a:pPr>
            <a:r>
              <a:rPr lang="de-DE" sz="2800" u="none" dirty="0" smtClean="0"/>
              <a:t>Vielen Dank für Ihre Aufmerksamkeit</a:t>
            </a:r>
            <a:endParaRPr lang="de-DE" sz="2800" u="none" dirty="0"/>
          </a:p>
        </p:txBody>
      </p:sp>
      <p:pic>
        <p:nvPicPr>
          <p:cNvPr id="13" name="Picture 6"/>
          <p:cNvPicPr>
            <a:picLocks noChangeAspect="1" noChangeArrowheads="1"/>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6678355" y="5481228"/>
            <a:ext cx="2430149" cy="1404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828614386"/>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1_Standarddesign">
  <a:themeElements>
    <a:clrScheme name="Standarddesign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fontScheme name="Standarddesign">
      <a:majorFont>
        <a:latin typeface="Arial-BoldMT"/>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sng"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sng" strike="noStrike" cap="none" normalizeH="0" baseline="0" smtClean="0">
            <a:ln>
              <a:noFill/>
            </a:ln>
            <a:solidFill>
              <a:schemeClr val="tx1"/>
            </a:solidFill>
            <a:effectLst/>
            <a:latin typeface="Arial" pitchFamily="34" charset="0"/>
          </a:defRPr>
        </a:defPPr>
      </a:lstStyle>
    </a:lnDef>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Standarddesign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tandarddesign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themeOverride>
</file>

<file path=docProps/app.xml><?xml version="1.0" encoding="utf-8"?>
<Properties xmlns="http://schemas.openxmlformats.org/officeDocument/2006/extended-properties" xmlns:vt="http://schemas.openxmlformats.org/officeDocument/2006/docPropsVTypes">
  <Template/>
  <TotalTime>0</TotalTime>
  <Words>2807</Words>
  <Application>Microsoft Office PowerPoint</Application>
  <PresentationFormat>Bildschirmpräsentation (4:3)</PresentationFormat>
  <Paragraphs>496</Paragraphs>
  <Slides>30</Slides>
  <Notes>30</Notes>
  <HiddenSlides>0</HiddenSlides>
  <MMClips>0</MMClips>
  <ScaleCrop>false</ScaleCrop>
  <HeadingPairs>
    <vt:vector size="8" baseType="variant">
      <vt:variant>
        <vt:lpstr>Design</vt:lpstr>
      </vt:variant>
      <vt:variant>
        <vt:i4>1</vt:i4>
      </vt:variant>
      <vt:variant>
        <vt:lpstr>Eingebettete OLE-Server</vt:lpstr>
      </vt:variant>
      <vt:variant>
        <vt:i4>1</vt:i4>
      </vt:variant>
      <vt:variant>
        <vt:lpstr>Folientitel</vt:lpstr>
      </vt:variant>
      <vt:variant>
        <vt:i4>30</vt:i4>
      </vt:variant>
      <vt:variant>
        <vt:lpstr>Zielgruppenorientierte Präsentationen</vt:lpstr>
      </vt:variant>
      <vt:variant>
        <vt:i4>1</vt:i4>
      </vt:variant>
    </vt:vector>
  </HeadingPairs>
  <TitlesOfParts>
    <vt:vector size="33" baseType="lpstr">
      <vt:lpstr>1_Standarddesign</vt:lpstr>
      <vt:lpstr>Bild</vt:lpstr>
      <vt:lpstr>PowerPoint-Präsentation</vt:lpstr>
      <vt:lpstr>PowerPoint-Präsentation</vt:lpstr>
      <vt:lpstr>PowerPoint-Präsentation</vt:lpstr>
      <vt:lpstr>PowerPoint-Präsentation</vt:lpstr>
      <vt:lpstr>PowerPoint-Präsentation</vt:lpstr>
      <vt:lpstr>Aufgaben des Arbeitgebers</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KooGr 11.04.2012</vt:lpstr>
    </vt:vector>
  </TitlesOfParts>
  <Company>RZF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Kommunikationsprojekt</dc:creator>
  <cp:lastModifiedBy>Bartram, Berit (RAin)</cp:lastModifiedBy>
  <cp:revision>974</cp:revision>
  <cp:lastPrinted>2012-11-21T13:20:20Z</cp:lastPrinted>
  <dcterms:created xsi:type="dcterms:W3CDTF">2010-08-10T07:17:44Z</dcterms:created>
  <dcterms:modified xsi:type="dcterms:W3CDTF">2013-05-31T10:59:23Z</dcterms:modified>
</cp:coreProperties>
</file>